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chivo Black" panose="020B0604020202020204" charset="0"/>
      <p:regular r:id="rId29"/>
    </p:embeddedFont>
    <p:embeddedFont>
      <p:font typeface="Consolas Bold" panose="020B0709020204030204" pitchFamily="49" charset="0"/>
      <p:regular r:id="rId30"/>
      <p:bold r:id="rId31"/>
    </p:embeddedFont>
    <p:embeddedFont>
      <p:font typeface="Garet" panose="020B0604020202020204" charset="0"/>
      <p:regular r:id="rId32"/>
    </p:embeddedFont>
    <p:embeddedFont>
      <p:font typeface="Garet Bold" panose="020B0604020202020204" charset="0"/>
      <p:regular r:id="rId33"/>
    </p:embeddedFont>
    <p:embeddedFont>
      <p:font typeface="Garet Italic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9692" autoAdjust="0"/>
  </p:normalViewPr>
  <p:slideViewPr>
    <p:cSldViewPr>
      <p:cViewPr varScale="1">
        <p:scale>
          <a:sx n="34" d="100"/>
          <a:sy n="34" d="100"/>
        </p:scale>
        <p:origin x="1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t="-9187" b="-9912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1028700" y="8529853"/>
            <a:ext cx="3366096" cy="728447"/>
            <a:chOff x="0" y="0"/>
            <a:chExt cx="4488128" cy="97126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4488128" cy="475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PRESENTED BY: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6866"/>
              <a:ext cx="4488128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Rebecca Gay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37449"/>
            <a:ext cx="622388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ANL488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Business Analytics Applied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327728"/>
            <a:ext cx="11741831" cy="204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8"/>
              </a:lnSpc>
            </a:pPr>
            <a:r>
              <a:rPr lang="en-US" sz="4448" spc="-35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Sustaining Competitiveness:</a:t>
            </a:r>
          </a:p>
          <a:p>
            <a:pPr algn="ctr">
              <a:lnSpc>
                <a:spcPts val="3848"/>
              </a:lnSpc>
            </a:pPr>
            <a:endParaRPr lang="en-US" sz="4448" spc="-351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3848"/>
              </a:lnSpc>
            </a:pPr>
            <a:r>
              <a:rPr lang="en-US" sz="3848" spc="-3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Comparative Study of Guest Experiences </a:t>
            </a:r>
          </a:p>
          <a:p>
            <a:pPr marL="0" lvl="0" indent="0" algn="ctr">
              <a:lnSpc>
                <a:spcPts val="3848"/>
              </a:lnSpc>
              <a:spcBef>
                <a:spcPct val="0"/>
              </a:spcBef>
            </a:pPr>
            <a:r>
              <a:rPr lang="en-US" sz="3848" spc="-3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 Singapore's Luxury Hotel Sector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844444" y="2601731"/>
            <a:ext cx="3086100" cy="1347107"/>
            <a:chOff x="0" y="0"/>
            <a:chExt cx="812800" cy="354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354794"/>
            </a:xfrm>
            <a:custGeom>
              <a:avLst/>
              <a:gdLst/>
              <a:ahLst/>
              <a:cxnLst/>
              <a:rect l="l" t="t" r="r" b="b"/>
              <a:pathLst>
                <a:path w="812800" h="354794">
                  <a:moveTo>
                    <a:pt x="406400" y="0"/>
                  </a:moveTo>
                  <a:cubicBezTo>
                    <a:pt x="181951" y="0"/>
                    <a:pt x="0" y="79423"/>
                    <a:pt x="0" y="177397"/>
                  </a:cubicBezTo>
                  <a:cubicBezTo>
                    <a:pt x="0" y="275370"/>
                    <a:pt x="181951" y="354794"/>
                    <a:pt x="406400" y="354794"/>
                  </a:cubicBezTo>
                  <a:cubicBezTo>
                    <a:pt x="630849" y="354794"/>
                    <a:pt x="812800" y="275370"/>
                    <a:pt x="812800" y="177397"/>
                  </a:cubicBezTo>
                  <a:cubicBezTo>
                    <a:pt x="812800" y="7942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D6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687"/>
              <a:ext cx="660400" cy="316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Hotel Data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15651" y="2722835"/>
            <a:ext cx="2868386" cy="1104900"/>
            <a:chOff x="0" y="0"/>
            <a:chExt cx="755460" cy="2910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5460" cy="291002"/>
            </a:xfrm>
            <a:custGeom>
              <a:avLst/>
              <a:gdLst/>
              <a:ahLst/>
              <a:cxnLst/>
              <a:rect l="l" t="t" r="r" b="b"/>
              <a:pathLst>
                <a:path w="755460" h="291002">
                  <a:moveTo>
                    <a:pt x="137652" y="0"/>
                  </a:moveTo>
                  <a:lnTo>
                    <a:pt x="617808" y="0"/>
                  </a:lnTo>
                  <a:cubicBezTo>
                    <a:pt x="693831" y="0"/>
                    <a:pt x="755460" y="61629"/>
                    <a:pt x="755460" y="137652"/>
                  </a:cubicBezTo>
                  <a:lnTo>
                    <a:pt x="755460" y="153351"/>
                  </a:lnTo>
                  <a:cubicBezTo>
                    <a:pt x="755460" y="229374"/>
                    <a:pt x="693831" y="291002"/>
                    <a:pt x="617808" y="291002"/>
                  </a:cubicBezTo>
                  <a:lnTo>
                    <a:pt x="137652" y="291002"/>
                  </a:lnTo>
                  <a:cubicBezTo>
                    <a:pt x="61629" y="291002"/>
                    <a:pt x="0" y="229374"/>
                    <a:pt x="0" y="153351"/>
                  </a:cubicBezTo>
                  <a:lnTo>
                    <a:pt x="0" y="137652"/>
                  </a:lnTo>
                  <a:cubicBezTo>
                    <a:pt x="0" y="61629"/>
                    <a:pt x="61629" y="0"/>
                    <a:pt x="137652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55460" cy="319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Structured Data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4444" y="6907031"/>
            <a:ext cx="3086100" cy="1104900"/>
            <a:chOff x="0" y="0"/>
            <a:chExt cx="812800" cy="2910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91002"/>
            </a:xfrm>
            <a:custGeom>
              <a:avLst/>
              <a:gdLst/>
              <a:ahLst/>
              <a:cxnLst/>
              <a:rect l="l" t="t" r="r" b="b"/>
              <a:pathLst>
                <a:path w="812800" h="291002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63062"/>
                  </a:lnTo>
                  <a:cubicBezTo>
                    <a:pt x="812800" y="196994"/>
                    <a:pt x="799321" y="229536"/>
                    <a:pt x="775327" y="253529"/>
                  </a:cubicBezTo>
                  <a:cubicBezTo>
                    <a:pt x="751333" y="277523"/>
                    <a:pt x="718791" y="291002"/>
                    <a:pt x="684859" y="291002"/>
                  </a:cubicBezTo>
                  <a:lnTo>
                    <a:pt x="127941" y="291002"/>
                  </a:lnTo>
                  <a:cubicBezTo>
                    <a:pt x="94009" y="291002"/>
                    <a:pt x="61467" y="277523"/>
                    <a:pt x="37473" y="253529"/>
                  </a:cubicBezTo>
                  <a:cubicBezTo>
                    <a:pt x="13479" y="229536"/>
                    <a:pt x="0" y="196994"/>
                    <a:pt x="0" y="16306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319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Textual Reviews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3930544" y="3256235"/>
            <a:ext cx="586521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028700" y="826348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Preparation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407092" y="1571693"/>
            <a:ext cx="10072084" cy="4054860"/>
            <a:chOff x="0" y="0"/>
            <a:chExt cx="13429446" cy="5406480"/>
          </a:xfrm>
        </p:grpSpPr>
        <p:grpSp>
          <p:nvGrpSpPr>
            <p:cNvPr id="15" name="Group 15"/>
            <p:cNvGrpSpPr/>
            <p:nvPr/>
          </p:nvGrpSpPr>
          <p:grpSpPr>
            <a:xfrm>
              <a:off x="431903" y="631341"/>
              <a:ext cx="12997543" cy="4775139"/>
              <a:chOff x="0" y="0"/>
              <a:chExt cx="2567416" cy="9432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567416" cy="943237"/>
              </a:xfrm>
              <a:custGeom>
                <a:avLst/>
                <a:gdLst/>
                <a:ahLst/>
                <a:cxnLst/>
                <a:rect l="l" t="t" r="r" b="b"/>
                <a:pathLst>
                  <a:path w="2567416" h="943237">
                    <a:moveTo>
                      <a:pt x="40504" y="0"/>
                    </a:moveTo>
                    <a:lnTo>
                      <a:pt x="2526912" y="0"/>
                    </a:lnTo>
                    <a:cubicBezTo>
                      <a:pt x="2549282" y="0"/>
                      <a:pt x="2567416" y="18134"/>
                      <a:pt x="2567416" y="40504"/>
                    </a:cubicBezTo>
                    <a:lnTo>
                      <a:pt x="2567416" y="902734"/>
                    </a:lnTo>
                    <a:cubicBezTo>
                      <a:pt x="2567416" y="913476"/>
                      <a:pt x="2563149" y="923778"/>
                      <a:pt x="2555553" y="931374"/>
                    </a:cubicBezTo>
                    <a:cubicBezTo>
                      <a:pt x="2547957" y="938970"/>
                      <a:pt x="2537654" y="943237"/>
                      <a:pt x="2526912" y="943237"/>
                    </a:cubicBezTo>
                    <a:lnTo>
                      <a:pt x="40504" y="943237"/>
                    </a:lnTo>
                    <a:cubicBezTo>
                      <a:pt x="29762" y="943237"/>
                      <a:pt x="19459" y="938970"/>
                      <a:pt x="11863" y="931374"/>
                    </a:cubicBezTo>
                    <a:cubicBezTo>
                      <a:pt x="4267" y="923778"/>
                      <a:pt x="0" y="913476"/>
                      <a:pt x="0" y="902734"/>
                    </a:cubicBezTo>
                    <a:lnTo>
                      <a:pt x="0" y="40504"/>
                    </a:lnTo>
                    <a:cubicBezTo>
                      <a:pt x="0" y="29762"/>
                      <a:pt x="4267" y="19459"/>
                      <a:pt x="11863" y="11863"/>
                    </a:cubicBezTo>
                    <a:cubicBezTo>
                      <a:pt x="19459" y="4267"/>
                      <a:pt x="29762" y="0"/>
                      <a:pt x="4050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9525"/>
                <a:ext cx="2567416" cy="9527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201160" y="1822420"/>
              <a:ext cx="2982686" cy="1027007"/>
              <a:chOff x="0" y="0"/>
              <a:chExt cx="589172" cy="20286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89172" cy="202866"/>
              </a:xfrm>
              <a:custGeom>
                <a:avLst/>
                <a:gdLst/>
                <a:ahLst/>
                <a:cxnLst/>
                <a:rect l="l" t="t" r="r" b="b"/>
                <a:pathLst>
                  <a:path w="589172" h="202866">
                    <a:moveTo>
                      <a:pt x="0" y="0"/>
                    </a:moveTo>
                    <a:lnTo>
                      <a:pt x="589172" y="0"/>
                    </a:lnTo>
                    <a:lnTo>
                      <a:pt x="589172" y="202866"/>
                    </a:lnTo>
                    <a:lnTo>
                      <a:pt x="0" y="202866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589172" cy="21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Remove duplicates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5476576" y="1757952"/>
              <a:ext cx="3036156" cy="1027007"/>
              <a:chOff x="0" y="0"/>
              <a:chExt cx="599734" cy="20286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99734" cy="202866"/>
              </a:xfrm>
              <a:custGeom>
                <a:avLst/>
                <a:gdLst/>
                <a:ahLst/>
                <a:cxnLst/>
                <a:rect l="l" t="t" r="r" b="b"/>
                <a:pathLst>
                  <a:path w="599734" h="202866">
                    <a:moveTo>
                      <a:pt x="0" y="0"/>
                    </a:moveTo>
                    <a:lnTo>
                      <a:pt x="599734" y="0"/>
                    </a:lnTo>
                    <a:lnTo>
                      <a:pt x="599734" y="202866"/>
                    </a:lnTo>
                    <a:lnTo>
                      <a:pt x="0" y="202866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9525"/>
                <a:ext cx="599734" cy="21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Keep relevant columns</a:t>
                </a: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9742817" y="1438638"/>
              <a:ext cx="3214914" cy="1665636"/>
              <a:chOff x="0" y="0"/>
              <a:chExt cx="635045" cy="32901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45" cy="329014"/>
              </a:xfrm>
              <a:custGeom>
                <a:avLst/>
                <a:gdLst/>
                <a:ahLst/>
                <a:cxnLst/>
                <a:rect l="l" t="t" r="r" b="b"/>
                <a:pathLst>
                  <a:path w="635045" h="329014">
                    <a:moveTo>
                      <a:pt x="0" y="0"/>
                    </a:moveTo>
                    <a:lnTo>
                      <a:pt x="635045" y="0"/>
                    </a:lnTo>
                    <a:lnTo>
                      <a:pt x="635045" y="329014"/>
                    </a:lnTo>
                    <a:lnTo>
                      <a:pt x="0" y="329014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9525"/>
                <a:ext cx="635045" cy="3385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Concatenate title, positive and negative reviews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9858932" y="3953177"/>
              <a:ext cx="2982686" cy="1027007"/>
              <a:chOff x="0" y="0"/>
              <a:chExt cx="589172" cy="20286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89172" cy="202866"/>
              </a:xfrm>
              <a:custGeom>
                <a:avLst/>
                <a:gdLst/>
                <a:ahLst/>
                <a:cxnLst/>
                <a:rect l="l" t="t" r="r" b="b"/>
                <a:pathLst>
                  <a:path w="589172" h="202866">
                    <a:moveTo>
                      <a:pt x="0" y="0"/>
                    </a:moveTo>
                    <a:lnTo>
                      <a:pt x="589172" y="0"/>
                    </a:lnTo>
                    <a:lnTo>
                      <a:pt x="589172" y="202866"/>
                    </a:lnTo>
                    <a:lnTo>
                      <a:pt x="0" y="202866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9525"/>
                <a:ext cx="589172" cy="21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Handle missing values</a:t>
                </a: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5530046" y="3953177"/>
              <a:ext cx="2982686" cy="950686"/>
              <a:chOff x="0" y="0"/>
              <a:chExt cx="589172" cy="18779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89172" cy="187790"/>
              </a:xfrm>
              <a:custGeom>
                <a:avLst/>
                <a:gdLst/>
                <a:ahLst/>
                <a:cxnLst/>
                <a:rect l="l" t="t" r="r" b="b"/>
                <a:pathLst>
                  <a:path w="589172" h="187790">
                    <a:moveTo>
                      <a:pt x="0" y="0"/>
                    </a:moveTo>
                    <a:lnTo>
                      <a:pt x="589172" y="0"/>
                    </a:lnTo>
                    <a:lnTo>
                      <a:pt x="589172" y="187790"/>
                    </a:lnTo>
                    <a:lnTo>
                      <a:pt x="0" y="187790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9525"/>
                <a:ext cx="589172" cy="1973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Reformat date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201160" y="3915016"/>
              <a:ext cx="2982686" cy="1027007"/>
              <a:chOff x="0" y="0"/>
              <a:chExt cx="589172" cy="20286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89172" cy="202866"/>
              </a:xfrm>
              <a:custGeom>
                <a:avLst/>
                <a:gdLst/>
                <a:ahLst/>
                <a:cxnLst/>
                <a:rect l="l" t="t" r="r" b="b"/>
                <a:pathLst>
                  <a:path w="589172" h="202866">
                    <a:moveTo>
                      <a:pt x="0" y="0"/>
                    </a:moveTo>
                    <a:lnTo>
                      <a:pt x="589172" y="0"/>
                    </a:lnTo>
                    <a:lnTo>
                      <a:pt x="589172" y="202866"/>
                    </a:lnTo>
                    <a:lnTo>
                      <a:pt x="0" y="202866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9525"/>
                <a:ext cx="589172" cy="21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Discretisation of ratings</a:t>
                </a:r>
              </a:p>
            </p:txBody>
          </p:sp>
        </p:grpSp>
        <p:sp>
          <p:nvSpPr>
            <p:cNvPr id="36" name="AutoShape 36"/>
            <p:cNvSpPr/>
            <p:nvPr/>
          </p:nvSpPr>
          <p:spPr>
            <a:xfrm>
              <a:off x="0" y="2271455"/>
              <a:ext cx="118846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7" name="AutoShape 37"/>
            <p:cNvSpPr/>
            <p:nvPr/>
          </p:nvSpPr>
          <p:spPr>
            <a:xfrm>
              <a:off x="4262716" y="2335923"/>
              <a:ext cx="118846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8554357" y="2335923"/>
              <a:ext cx="118846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" name="AutoShape 39"/>
            <p:cNvSpPr/>
            <p:nvPr/>
          </p:nvSpPr>
          <p:spPr>
            <a:xfrm flipH="1">
              <a:off x="8591601" y="4390420"/>
              <a:ext cx="118846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0" name="AutoShape 40"/>
            <p:cNvSpPr/>
            <p:nvPr/>
          </p:nvSpPr>
          <p:spPr>
            <a:xfrm flipH="1">
              <a:off x="4265386" y="4390420"/>
              <a:ext cx="118846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1" name="AutoShape 41"/>
            <p:cNvSpPr/>
            <p:nvPr/>
          </p:nvSpPr>
          <p:spPr>
            <a:xfrm>
              <a:off x="11312174" y="3142088"/>
              <a:ext cx="0" cy="811089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grpSp>
          <p:nvGrpSpPr>
            <p:cNvPr id="42" name="Group 42"/>
            <p:cNvGrpSpPr/>
            <p:nvPr/>
          </p:nvGrpSpPr>
          <p:grpSpPr>
            <a:xfrm>
              <a:off x="1188460" y="0"/>
              <a:ext cx="4114800" cy="1262682"/>
              <a:chOff x="0" y="0"/>
              <a:chExt cx="812800" cy="249419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2494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9419">
                    <a:moveTo>
                      <a:pt x="406400" y="0"/>
                    </a:moveTo>
                    <a:cubicBezTo>
                      <a:pt x="181951" y="0"/>
                      <a:pt x="0" y="55834"/>
                      <a:pt x="0" y="124709"/>
                    </a:cubicBezTo>
                    <a:cubicBezTo>
                      <a:pt x="0" y="193584"/>
                      <a:pt x="181951" y="249419"/>
                      <a:pt x="406400" y="249419"/>
                    </a:cubicBezTo>
                    <a:cubicBezTo>
                      <a:pt x="630849" y="249419"/>
                      <a:pt x="812800" y="193584"/>
                      <a:pt x="812800" y="124709"/>
                    </a:cubicBezTo>
                    <a:cubicBezTo>
                      <a:pt x="812800" y="5583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3E8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4333"/>
                <a:ext cx="660400" cy="2217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r>
                  <a:rPr lang="en-US" sz="2199" b="1">
                    <a:solidFill>
                      <a:srgbClr val="000000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Data Cleaning</a:t>
                </a:r>
              </a:p>
            </p:txBody>
          </p:sp>
        </p:grpSp>
      </p:grpSp>
      <p:sp>
        <p:nvSpPr>
          <p:cNvPr id="45" name="AutoShape 45"/>
          <p:cNvSpPr/>
          <p:nvPr/>
        </p:nvSpPr>
        <p:spPr>
          <a:xfrm>
            <a:off x="2358919" y="4013392"/>
            <a:ext cx="0" cy="282908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grpSp>
        <p:nvGrpSpPr>
          <p:cNvPr id="46" name="Group 46"/>
          <p:cNvGrpSpPr/>
          <p:nvPr/>
        </p:nvGrpSpPr>
        <p:grpSpPr>
          <a:xfrm>
            <a:off x="3939992" y="5876948"/>
            <a:ext cx="13319308" cy="4035810"/>
            <a:chOff x="0" y="0"/>
            <a:chExt cx="17759078" cy="5381080"/>
          </a:xfrm>
        </p:grpSpPr>
        <p:grpSp>
          <p:nvGrpSpPr>
            <p:cNvPr id="47" name="Group 47"/>
            <p:cNvGrpSpPr/>
            <p:nvPr/>
          </p:nvGrpSpPr>
          <p:grpSpPr>
            <a:xfrm>
              <a:off x="439906" y="605941"/>
              <a:ext cx="17319171" cy="4775139"/>
              <a:chOff x="0" y="0"/>
              <a:chExt cx="3421071" cy="94323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3421071" cy="943237"/>
              </a:xfrm>
              <a:custGeom>
                <a:avLst/>
                <a:gdLst/>
                <a:ahLst/>
                <a:cxnLst/>
                <a:rect l="l" t="t" r="r" b="b"/>
                <a:pathLst>
                  <a:path w="3421071" h="943237">
                    <a:moveTo>
                      <a:pt x="30397" y="0"/>
                    </a:moveTo>
                    <a:lnTo>
                      <a:pt x="3390674" y="0"/>
                    </a:lnTo>
                    <a:cubicBezTo>
                      <a:pt x="3398736" y="0"/>
                      <a:pt x="3406467" y="3203"/>
                      <a:pt x="3412168" y="8903"/>
                    </a:cubicBezTo>
                    <a:cubicBezTo>
                      <a:pt x="3417869" y="14604"/>
                      <a:pt x="3421071" y="22335"/>
                      <a:pt x="3421071" y="30397"/>
                    </a:cubicBezTo>
                    <a:lnTo>
                      <a:pt x="3421071" y="912840"/>
                    </a:lnTo>
                    <a:cubicBezTo>
                      <a:pt x="3421071" y="929628"/>
                      <a:pt x="3407462" y="943237"/>
                      <a:pt x="3390674" y="943237"/>
                    </a:cubicBezTo>
                    <a:lnTo>
                      <a:pt x="30397" y="943237"/>
                    </a:lnTo>
                    <a:cubicBezTo>
                      <a:pt x="22335" y="943237"/>
                      <a:pt x="14604" y="940035"/>
                      <a:pt x="8903" y="934334"/>
                    </a:cubicBezTo>
                    <a:cubicBezTo>
                      <a:pt x="3203" y="928634"/>
                      <a:pt x="0" y="920902"/>
                      <a:pt x="0" y="912840"/>
                    </a:cubicBezTo>
                    <a:lnTo>
                      <a:pt x="0" y="30397"/>
                    </a:lnTo>
                    <a:cubicBezTo>
                      <a:pt x="0" y="22335"/>
                      <a:pt x="3203" y="14604"/>
                      <a:pt x="8903" y="8903"/>
                    </a:cubicBezTo>
                    <a:cubicBezTo>
                      <a:pt x="14604" y="3203"/>
                      <a:pt x="22335" y="0"/>
                      <a:pt x="303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9525"/>
                <a:ext cx="3421071" cy="9527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188460" y="1596541"/>
              <a:ext cx="2982686" cy="1027007"/>
              <a:chOff x="0" y="0"/>
              <a:chExt cx="589172" cy="202866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89172" cy="202866"/>
              </a:xfrm>
              <a:custGeom>
                <a:avLst/>
                <a:gdLst/>
                <a:ahLst/>
                <a:cxnLst/>
                <a:rect l="l" t="t" r="r" b="b"/>
                <a:pathLst>
                  <a:path w="589172" h="202866">
                    <a:moveTo>
                      <a:pt x="0" y="0"/>
                    </a:moveTo>
                    <a:lnTo>
                      <a:pt x="589172" y="0"/>
                    </a:lnTo>
                    <a:lnTo>
                      <a:pt x="589172" y="202866"/>
                    </a:lnTo>
                    <a:lnTo>
                      <a:pt x="0" y="202866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9525"/>
                <a:ext cx="589172" cy="21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Filter English reviews</a:t>
                </a:r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5447335" y="1596541"/>
              <a:ext cx="2982686" cy="1027007"/>
              <a:chOff x="0" y="0"/>
              <a:chExt cx="589172" cy="202866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589172" cy="202866"/>
              </a:xfrm>
              <a:custGeom>
                <a:avLst/>
                <a:gdLst/>
                <a:ahLst/>
                <a:cxnLst/>
                <a:rect l="l" t="t" r="r" b="b"/>
                <a:pathLst>
                  <a:path w="589172" h="202866">
                    <a:moveTo>
                      <a:pt x="0" y="0"/>
                    </a:moveTo>
                    <a:lnTo>
                      <a:pt x="589172" y="0"/>
                    </a:lnTo>
                    <a:lnTo>
                      <a:pt x="589172" y="202866"/>
                    </a:lnTo>
                    <a:lnTo>
                      <a:pt x="0" y="202866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-9525"/>
                <a:ext cx="589172" cy="21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Case normalisation</a:t>
                </a:r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9636521" y="1373445"/>
              <a:ext cx="2982686" cy="1433407"/>
              <a:chOff x="0" y="0"/>
              <a:chExt cx="589172" cy="28314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589172" cy="283142"/>
              </a:xfrm>
              <a:custGeom>
                <a:avLst/>
                <a:gdLst/>
                <a:ahLst/>
                <a:cxnLst/>
                <a:rect l="l" t="t" r="r" b="b"/>
                <a:pathLst>
                  <a:path w="589172" h="283142">
                    <a:moveTo>
                      <a:pt x="0" y="0"/>
                    </a:moveTo>
                    <a:lnTo>
                      <a:pt x="589172" y="0"/>
                    </a:lnTo>
                    <a:lnTo>
                      <a:pt x="589172" y="283142"/>
                    </a:lnTo>
                    <a:lnTo>
                      <a:pt x="0" y="283142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-9525"/>
                <a:ext cx="589172" cy="2926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Tokenisation and removal of punctuations</a:t>
                </a:r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13825706" y="1596541"/>
              <a:ext cx="2982686" cy="1027007"/>
              <a:chOff x="0" y="0"/>
              <a:chExt cx="589172" cy="202866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589172" cy="202866"/>
              </a:xfrm>
              <a:custGeom>
                <a:avLst/>
                <a:gdLst/>
                <a:ahLst/>
                <a:cxnLst/>
                <a:rect l="l" t="t" r="r" b="b"/>
                <a:pathLst>
                  <a:path w="589172" h="202866">
                    <a:moveTo>
                      <a:pt x="0" y="0"/>
                    </a:moveTo>
                    <a:lnTo>
                      <a:pt x="589172" y="0"/>
                    </a:lnTo>
                    <a:lnTo>
                      <a:pt x="589172" y="202866"/>
                    </a:lnTo>
                    <a:lnTo>
                      <a:pt x="0" y="202866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-9525"/>
                <a:ext cx="589172" cy="21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Removal of stopwords</a:t>
                </a:r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13135532" y="3563348"/>
              <a:ext cx="4067629" cy="1433407"/>
              <a:chOff x="0" y="0"/>
              <a:chExt cx="803482" cy="283142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03482" cy="283142"/>
              </a:xfrm>
              <a:custGeom>
                <a:avLst/>
                <a:gdLst/>
                <a:ahLst/>
                <a:cxnLst/>
                <a:rect l="l" t="t" r="r" b="b"/>
                <a:pathLst>
                  <a:path w="803482" h="283142">
                    <a:moveTo>
                      <a:pt x="0" y="0"/>
                    </a:moveTo>
                    <a:lnTo>
                      <a:pt x="803482" y="0"/>
                    </a:lnTo>
                    <a:lnTo>
                      <a:pt x="803482" y="283142"/>
                    </a:lnTo>
                    <a:lnTo>
                      <a:pt x="0" y="283142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0" y="-9525"/>
                <a:ext cx="803482" cy="2926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Removal of empty tokens and stripping of whitespaces</a:t>
                </a:r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8145178" y="3766548"/>
              <a:ext cx="2982686" cy="1027007"/>
              <a:chOff x="0" y="0"/>
              <a:chExt cx="589172" cy="202866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589172" cy="202866"/>
              </a:xfrm>
              <a:custGeom>
                <a:avLst/>
                <a:gdLst/>
                <a:ahLst/>
                <a:cxnLst/>
                <a:rect l="l" t="t" r="r" b="b"/>
                <a:pathLst>
                  <a:path w="589172" h="202866">
                    <a:moveTo>
                      <a:pt x="0" y="0"/>
                    </a:moveTo>
                    <a:lnTo>
                      <a:pt x="589172" y="0"/>
                    </a:lnTo>
                    <a:lnTo>
                      <a:pt x="589172" y="202866"/>
                    </a:lnTo>
                    <a:lnTo>
                      <a:pt x="0" y="202866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-9525"/>
                <a:ext cx="589172" cy="21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Part-of-speech tagging</a:t>
                </a:r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3155892" y="3804709"/>
              <a:ext cx="2982686" cy="950686"/>
              <a:chOff x="0" y="0"/>
              <a:chExt cx="589172" cy="18779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589172" cy="187790"/>
              </a:xfrm>
              <a:custGeom>
                <a:avLst/>
                <a:gdLst/>
                <a:ahLst/>
                <a:cxnLst/>
                <a:rect l="l" t="t" r="r" b="b"/>
                <a:pathLst>
                  <a:path w="589172" h="187790">
                    <a:moveTo>
                      <a:pt x="0" y="0"/>
                    </a:moveTo>
                    <a:lnTo>
                      <a:pt x="589172" y="0"/>
                    </a:lnTo>
                    <a:lnTo>
                      <a:pt x="589172" y="187790"/>
                    </a:lnTo>
                    <a:lnTo>
                      <a:pt x="0" y="187790"/>
                    </a:lnTo>
                    <a:close/>
                  </a:path>
                </a:pathLst>
              </a:custGeom>
              <a:solidFill>
                <a:srgbClr val="5170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9525"/>
                <a:ext cx="589172" cy="1973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r>
                  <a:rPr lang="en-US" sz="1900">
                    <a:solidFill>
                      <a:srgbClr val="FFFFFF"/>
                    </a:solidFill>
                    <a:latin typeface="Garet"/>
                    <a:ea typeface="Garet"/>
                    <a:cs typeface="Garet"/>
                    <a:sym typeface="Garet"/>
                  </a:rPr>
                  <a:t>Lemmatisation</a:t>
                </a:r>
              </a:p>
            </p:txBody>
          </p:sp>
        </p:grpSp>
        <p:sp>
          <p:nvSpPr>
            <p:cNvPr id="71" name="AutoShape 71"/>
            <p:cNvSpPr/>
            <p:nvPr/>
          </p:nvSpPr>
          <p:spPr>
            <a:xfrm>
              <a:off x="15278949" y="2687904"/>
              <a:ext cx="0" cy="811089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2" name="AutoShape 72"/>
            <p:cNvSpPr/>
            <p:nvPr/>
          </p:nvSpPr>
          <p:spPr>
            <a:xfrm>
              <a:off x="0" y="2148145"/>
              <a:ext cx="118846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3" name="AutoShape 73"/>
            <p:cNvSpPr/>
            <p:nvPr/>
          </p:nvSpPr>
          <p:spPr>
            <a:xfrm>
              <a:off x="4215010" y="2090148"/>
              <a:ext cx="118846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4" name="AutoShape 74"/>
            <p:cNvSpPr/>
            <p:nvPr/>
          </p:nvSpPr>
          <p:spPr>
            <a:xfrm>
              <a:off x="8468121" y="2090148"/>
              <a:ext cx="118846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5" name="AutoShape 75"/>
            <p:cNvSpPr/>
            <p:nvPr/>
          </p:nvSpPr>
          <p:spPr>
            <a:xfrm>
              <a:off x="12637246" y="2148145"/>
              <a:ext cx="118846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6" name="AutoShape 76"/>
            <p:cNvSpPr/>
            <p:nvPr/>
          </p:nvSpPr>
          <p:spPr>
            <a:xfrm flipH="1">
              <a:off x="11174397" y="4241952"/>
              <a:ext cx="1914602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7" name="AutoShape 77"/>
            <p:cNvSpPr/>
            <p:nvPr/>
          </p:nvSpPr>
          <p:spPr>
            <a:xfrm flipH="1">
              <a:off x="6179776" y="4241952"/>
              <a:ext cx="1914602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grpSp>
          <p:nvGrpSpPr>
            <p:cNvPr id="78" name="Group 78"/>
            <p:cNvGrpSpPr/>
            <p:nvPr/>
          </p:nvGrpSpPr>
          <p:grpSpPr>
            <a:xfrm>
              <a:off x="1518660" y="0"/>
              <a:ext cx="5304971" cy="1262682"/>
              <a:chOff x="0" y="0"/>
              <a:chExt cx="1047896" cy="249419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1047896" cy="249419"/>
              </a:xfrm>
              <a:custGeom>
                <a:avLst/>
                <a:gdLst/>
                <a:ahLst/>
                <a:cxnLst/>
                <a:rect l="l" t="t" r="r" b="b"/>
                <a:pathLst>
                  <a:path w="1047896" h="249419">
                    <a:moveTo>
                      <a:pt x="523948" y="0"/>
                    </a:moveTo>
                    <a:cubicBezTo>
                      <a:pt x="234579" y="0"/>
                      <a:pt x="0" y="55834"/>
                      <a:pt x="0" y="124709"/>
                    </a:cubicBezTo>
                    <a:cubicBezTo>
                      <a:pt x="0" y="193584"/>
                      <a:pt x="234579" y="249419"/>
                      <a:pt x="523948" y="249419"/>
                    </a:cubicBezTo>
                    <a:cubicBezTo>
                      <a:pt x="813316" y="249419"/>
                      <a:pt x="1047896" y="193584"/>
                      <a:pt x="1047896" y="124709"/>
                    </a:cubicBezTo>
                    <a:cubicBezTo>
                      <a:pt x="1047896" y="55834"/>
                      <a:pt x="813316" y="0"/>
                      <a:pt x="523948" y="0"/>
                    </a:cubicBezTo>
                    <a:close/>
                  </a:path>
                </a:pathLst>
              </a:custGeom>
              <a:solidFill>
                <a:srgbClr val="E3E8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0" name="TextBox 80"/>
              <p:cNvSpPr txBox="1"/>
              <p:nvPr/>
            </p:nvSpPr>
            <p:spPr>
              <a:xfrm>
                <a:off x="98240" y="4333"/>
                <a:ext cx="851415" cy="2217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r>
                  <a:rPr lang="en-US" sz="2199" b="1">
                    <a:solidFill>
                      <a:srgbClr val="000000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Text Pre-processing</a:t>
                </a: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028700" y="1707001"/>
            <a:ext cx="9839438" cy="4106953"/>
            <a:chOff x="0" y="0"/>
            <a:chExt cx="2591457" cy="1081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91457" cy="1081667"/>
            </a:xfrm>
            <a:custGeom>
              <a:avLst/>
              <a:gdLst/>
              <a:ahLst/>
              <a:cxnLst/>
              <a:rect l="l" t="t" r="r" b="b"/>
              <a:pathLst>
                <a:path w="2591457" h="1081667">
                  <a:moveTo>
                    <a:pt x="40128" y="0"/>
                  </a:moveTo>
                  <a:lnTo>
                    <a:pt x="2551329" y="0"/>
                  </a:lnTo>
                  <a:cubicBezTo>
                    <a:pt x="2573491" y="0"/>
                    <a:pt x="2591457" y="17966"/>
                    <a:pt x="2591457" y="40128"/>
                  </a:cubicBezTo>
                  <a:lnTo>
                    <a:pt x="2591457" y="1041539"/>
                  </a:lnTo>
                  <a:cubicBezTo>
                    <a:pt x="2591457" y="1052181"/>
                    <a:pt x="2587229" y="1062388"/>
                    <a:pt x="2579704" y="1069913"/>
                  </a:cubicBezTo>
                  <a:cubicBezTo>
                    <a:pt x="2572178" y="1077439"/>
                    <a:pt x="2561972" y="1081667"/>
                    <a:pt x="2551329" y="1081667"/>
                  </a:cubicBezTo>
                  <a:lnTo>
                    <a:pt x="40128" y="1081667"/>
                  </a:lnTo>
                  <a:cubicBezTo>
                    <a:pt x="29485" y="1081667"/>
                    <a:pt x="19279" y="1077439"/>
                    <a:pt x="11753" y="1069913"/>
                  </a:cubicBezTo>
                  <a:cubicBezTo>
                    <a:pt x="4228" y="1062388"/>
                    <a:pt x="0" y="1052181"/>
                    <a:pt x="0" y="1041539"/>
                  </a:cubicBezTo>
                  <a:lnTo>
                    <a:pt x="0" y="40128"/>
                  </a:lnTo>
                  <a:cubicBezTo>
                    <a:pt x="0" y="29485"/>
                    <a:pt x="4228" y="19279"/>
                    <a:pt x="11753" y="11753"/>
                  </a:cubicBezTo>
                  <a:cubicBezTo>
                    <a:pt x="19279" y="4228"/>
                    <a:pt x="29485" y="0"/>
                    <a:pt x="401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45454"/>
              </a:solidFill>
              <a:prstDash val="dash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591457" cy="1091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34838" y="2638490"/>
            <a:ext cx="6919934" cy="6350930"/>
            <a:chOff x="0" y="0"/>
            <a:chExt cx="1822534" cy="16726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22534" cy="1672673"/>
            </a:xfrm>
            <a:custGeom>
              <a:avLst/>
              <a:gdLst/>
              <a:ahLst/>
              <a:cxnLst/>
              <a:rect l="l" t="t" r="r" b="b"/>
              <a:pathLst>
                <a:path w="1822534" h="1672673">
                  <a:moveTo>
                    <a:pt x="57058" y="0"/>
                  </a:moveTo>
                  <a:lnTo>
                    <a:pt x="1765476" y="0"/>
                  </a:lnTo>
                  <a:cubicBezTo>
                    <a:pt x="1796988" y="0"/>
                    <a:pt x="1822534" y="25546"/>
                    <a:pt x="1822534" y="57058"/>
                  </a:cubicBezTo>
                  <a:lnTo>
                    <a:pt x="1822534" y="1615615"/>
                  </a:lnTo>
                  <a:cubicBezTo>
                    <a:pt x="1822534" y="1630748"/>
                    <a:pt x="1816523" y="1645261"/>
                    <a:pt x="1805822" y="1655961"/>
                  </a:cubicBezTo>
                  <a:cubicBezTo>
                    <a:pt x="1795122" y="1666661"/>
                    <a:pt x="1780609" y="1672673"/>
                    <a:pt x="1765476" y="1672673"/>
                  </a:cubicBezTo>
                  <a:lnTo>
                    <a:pt x="57058" y="1672673"/>
                  </a:lnTo>
                  <a:cubicBezTo>
                    <a:pt x="41925" y="1672673"/>
                    <a:pt x="27412" y="1666661"/>
                    <a:pt x="16712" y="1655961"/>
                  </a:cubicBezTo>
                  <a:cubicBezTo>
                    <a:pt x="6011" y="1645261"/>
                    <a:pt x="0" y="1630748"/>
                    <a:pt x="0" y="1615615"/>
                  </a:cubicBezTo>
                  <a:lnTo>
                    <a:pt x="0" y="57058"/>
                  </a:lnTo>
                  <a:cubicBezTo>
                    <a:pt x="0" y="41925"/>
                    <a:pt x="6011" y="27412"/>
                    <a:pt x="16712" y="16712"/>
                  </a:cubicBezTo>
                  <a:cubicBezTo>
                    <a:pt x="27412" y="6011"/>
                    <a:pt x="41925" y="0"/>
                    <a:pt x="570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45454"/>
              </a:solidFill>
              <a:prstDash val="dash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822534" cy="1682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391846" y="2983293"/>
            <a:ext cx="6405919" cy="2821808"/>
          </a:xfrm>
          <a:custGeom>
            <a:avLst/>
            <a:gdLst/>
            <a:ahLst/>
            <a:cxnLst/>
            <a:rect l="l" t="t" r="r" b="b"/>
            <a:pathLst>
              <a:path w="6405919" h="2821808">
                <a:moveTo>
                  <a:pt x="0" y="0"/>
                </a:moveTo>
                <a:lnTo>
                  <a:pt x="6405918" y="0"/>
                </a:lnTo>
                <a:lnTo>
                  <a:pt x="6405918" y="2821807"/>
                </a:lnTo>
                <a:lnTo>
                  <a:pt x="0" y="2821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59" t="-38835" r="-3358" b="-32884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359231" y="1910456"/>
            <a:ext cx="4666339" cy="3691412"/>
          </a:xfrm>
          <a:custGeom>
            <a:avLst/>
            <a:gdLst/>
            <a:ahLst/>
            <a:cxnLst/>
            <a:rect l="l" t="t" r="r" b="b"/>
            <a:pathLst>
              <a:path w="4666339" h="3691412">
                <a:moveTo>
                  <a:pt x="0" y="0"/>
                </a:moveTo>
                <a:lnTo>
                  <a:pt x="4666339" y="0"/>
                </a:lnTo>
                <a:lnTo>
                  <a:pt x="4666339" y="3691412"/>
                </a:lnTo>
                <a:lnTo>
                  <a:pt x="0" y="3691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99" t="-5894" r="-1503" b="-157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6004455"/>
            <a:ext cx="9839438" cy="4106953"/>
            <a:chOff x="0" y="0"/>
            <a:chExt cx="2591457" cy="10816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1457" cy="1081667"/>
            </a:xfrm>
            <a:custGeom>
              <a:avLst/>
              <a:gdLst/>
              <a:ahLst/>
              <a:cxnLst/>
              <a:rect l="l" t="t" r="r" b="b"/>
              <a:pathLst>
                <a:path w="2591457" h="1081667">
                  <a:moveTo>
                    <a:pt x="40128" y="0"/>
                  </a:moveTo>
                  <a:lnTo>
                    <a:pt x="2551329" y="0"/>
                  </a:lnTo>
                  <a:cubicBezTo>
                    <a:pt x="2573491" y="0"/>
                    <a:pt x="2591457" y="17966"/>
                    <a:pt x="2591457" y="40128"/>
                  </a:cubicBezTo>
                  <a:lnTo>
                    <a:pt x="2591457" y="1041539"/>
                  </a:lnTo>
                  <a:cubicBezTo>
                    <a:pt x="2591457" y="1052181"/>
                    <a:pt x="2587229" y="1062388"/>
                    <a:pt x="2579704" y="1069913"/>
                  </a:cubicBezTo>
                  <a:cubicBezTo>
                    <a:pt x="2572178" y="1077439"/>
                    <a:pt x="2561972" y="1081667"/>
                    <a:pt x="2551329" y="1081667"/>
                  </a:cubicBezTo>
                  <a:lnTo>
                    <a:pt x="40128" y="1081667"/>
                  </a:lnTo>
                  <a:cubicBezTo>
                    <a:pt x="29485" y="1081667"/>
                    <a:pt x="19279" y="1077439"/>
                    <a:pt x="11753" y="1069913"/>
                  </a:cubicBezTo>
                  <a:cubicBezTo>
                    <a:pt x="4228" y="1062388"/>
                    <a:pt x="0" y="1052181"/>
                    <a:pt x="0" y="1041539"/>
                  </a:cubicBezTo>
                  <a:lnTo>
                    <a:pt x="0" y="40128"/>
                  </a:lnTo>
                  <a:cubicBezTo>
                    <a:pt x="0" y="29485"/>
                    <a:pt x="4228" y="19279"/>
                    <a:pt x="11753" y="11753"/>
                  </a:cubicBezTo>
                  <a:cubicBezTo>
                    <a:pt x="19279" y="4228"/>
                    <a:pt x="29485" y="0"/>
                    <a:pt x="401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45454"/>
              </a:solidFill>
              <a:prstDash val="dash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2591457" cy="1091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59231" y="6247021"/>
            <a:ext cx="5079713" cy="3621820"/>
          </a:xfrm>
          <a:custGeom>
            <a:avLst/>
            <a:gdLst/>
            <a:ahLst/>
            <a:cxnLst/>
            <a:rect l="l" t="t" r="r" b="b"/>
            <a:pathLst>
              <a:path w="5079713" h="3621820">
                <a:moveTo>
                  <a:pt x="0" y="0"/>
                </a:moveTo>
                <a:lnTo>
                  <a:pt x="5079713" y="0"/>
                </a:lnTo>
                <a:lnTo>
                  <a:pt x="5079713" y="3621821"/>
                </a:lnTo>
                <a:lnTo>
                  <a:pt x="0" y="3621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515" t="-11600" b="-1223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5" name="TextBox 15"/>
          <p:cNvSpPr txBox="1"/>
          <p:nvPr/>
        </p:nvSpPr>
        <p:spPr>
          <a:xfrm>
            <a:off x="1028700" y="826348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EDA - Customer Demographics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03318" y="2009276"/>
            <a:ext cx="3797664" cy="338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1899" b="1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Duration of Stay vs Ratings</a:t>
            </a:r>
          </a:p>
          <a:p>
            <a:pPr marL="410208" lvl="1" indent="-205104" algn="l">
              <a:lnSpc>
                <a:spcPts val="341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Most guests are short-term travelers</a:t>
            </a:r>
          </a:p>
          <a:p>
            <a:pPr marL="410208" lvl="1" indent="-205104" algn="l">
              <a:lnSpc>
                <a:spcPts val="341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Long-term stays are rare but guests are still highly satisfied</a:t>
            </a:r>
          </a:p>
          <a:p>
            <a:pPr marL="410208" lvl="1" indent="-205104" algn="l">
              <a:lnSpc>
                <a:spcPts val="341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Positive reviews dominate across all stay durations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03318" y="6311046"/>
            <a:ext cx="3797664" cy="338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1899" b="1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Stay Type vs Ratings</a:t>
            </a:r>
          </a:p>
          <a:p>
            <a:pPr marL="410208" lvl="1" indent="-205104" algn="l">
              <a:lnSpc>
                <a:spcPts val="341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Couples dominate luxury hotel stays and have the highest average rating</a:t>
            </a:r>
          </a:p>
          <a:p>
            <a:pPr marL="410208" lvl="1" indent="-205104" algn="l">
              <a:lnSpc>
                <a:spcPts val="341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Solo travelers form the third largest group but have the lowest average rating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78082" y="5970213"/>
            <a:ext cx="6319682" cy="253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1899" b="1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Guest Residency Distribution</a:t>
            </a:r>
          </a:p>
          <a:p>
            <a:pPr marL="410209" lvl="1" indent="-205105" algn="l">
              <a:lnSpc>
                <a:spcPts val="341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Guests came from 150 different countries</a:t>
            </a:r>
          </a:p>
          <a:p>
            <a:pPr marL="410209" lvl="1" indent="-205105" algn="l">
              <a:lnSpc>
                <a:spcPts val="341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Most travelers came from Australia, UK and USA</a:t>
            </a:r>
          </a:p>
          <a:p>
            <a:pPr marL="410209" lvl="1" indent="-205105" algn="l">
              <a:lnSpc>
                <a:spcPts val="341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Fewer from neighbouring ASEAN countries like Malaysia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53700" y="1757362"/>
          <a:ext cx="5874179" cy="7121525"/>
        </p:xfrm>
        <a:graphic>
          <a:graphicData uri="http://schemas.openxmlformats.org/drawingml/2006/table">
            <a:tbl>
              <a:tblPr/>
              <a:tblGrid>
                <a:gridCol w="86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Literature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Data Understanding and Preparation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Modelling and Evaluation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 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Limitations and Future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4799313" y="-59942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1075" y="4936807"/>
            <a:ext cx="28584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0" y="1545434"/>
            <a:ext cx="4497548" cy="6356958"/>
          </a:xfrm>
          <a:custGeom>
            <a:avLst/>
            <a:gdLst/>
            <a:ahLst/>
            <a:cxnLst/>
            <a:rect l="l" t="t" r="r" b="b"/>
            <a:pathLst>
              <a:path w="4497548" h="6356958">
                <a:moveTo>
                  <a:pt x="0" y="0"/>
                </a:moveTo>
                <a:lnTo>
                  <a:pt x="4497548" y="0"/>
                </a:lnTo>
                <a:lnTo>
                  <a:pt x="44975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3235067" y="4723913"/>
            <a:ext cx="14596103" cy="5044829"/>
            <a:chOff x="0" y="0"/>
            <a:chExt cx="19461470" cy="6726440"/>
          </a:xfrm>
        </p:grpSpPr>
        <p:sp>
          <p:nvSpPr>
            <p:cNvPr id="5" name="AutoShape 5"/>
            <p:cNvSpPr/>
            <p:nvPr/>
          </p:nvSpPr>
          <p:spPr>
            <a:xfrm>
              <a:off x="19446544" y="0"/>
              <a:ext cx="0" cy="561917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7669781" y="25400"/>
              <a:ext cx="174016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7669781" y="3162709"/>
              <a:ext cx="174016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4511912"/>
              <a:ext cx="14190555" cy="2214528"/>
              <a:chOff x="0" y="0"/>
              <a:chExt cx="2803073" cy="43743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03073" cy="437438"/>
              </a:xfrm>
              <a:custGeom>
                <a:avLst/>
                <a:gdLst/>
                <a:ahLst/>
                <a:cxnLst/>
                <a:rect l="l" t="t" r="r" b="b"/>
                <a:pathLst>
                  <a:path w="2803073" h="437438">
                    <a:moveTo>
                      <a:pt x="37099" y="0"/>
                    </a:moveTo>
                    <a:lnTo>
                      <a:pt x="2765974" y="0"/>
                    </a:lnTo>
                    <a:cubicBezTo>
                      <a:pt x="2775813" y="0"/>
                      <a:pt x="2785249" y="3909"/>
                      <a:pt x="2792207" y="10866"/>
                    </a:cubicBezTo>
                    <a:cubicBezTo>
                      <a:pt x="2799164" y="17823"/>
                      <a:pt x="2803073" y="27259"/>
                      <a:pt x="2803073" y="37099"/>
                    </a:cubicBezTo>
                    <a:lnTo>
                      <a:pt x="2803073" y="400339"/>
                    </a:lnTo>
                    <a:cubicBezTo>
                      <a:pt x="2803073" y="410178"/>
                      <a:pt x="2799164" y="419614"/>
                      <a:pt x="2792207" y="426572"/>
                    </a:cubicBezTo>
                    <a:cubicBezTo>
                      <a:pt x="2785249" y="433529"/>
                      <a:pt x="2775813" y="437438"/>
                      <a:pt x="2765974" y="437438"/>
                    </a:cubicBezTo>
                    <a:lnTo>
                      <a:pt x="37099" y="437438"/>
                    </a:lnTo>
                    <a:cubicBezTo>
                      <a:pt x="16610" y="437438"/>
                      <a:pt x="0" y="420828"/>
                      <a:pt x="0" y="400339"/>
                    </a:cubicBezTo>
                    <a:lnTo>
                      <a:pt x="0" y="37099"/>
                    </a:lnTo>
                    <a:cubicBezTo>
                      <a:pt x="0" y="16610"/>
                      <a:pt x="16610" y="0"/>
                      <a:pt x="370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9525"/>
                <a:ext cx="2803073" cy="4469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2369628" y="4725053"/>
              <a:ext cx="3581632" cy="1717406"/>
              <a:chOff x="0" y="-28912"/>
              <a:chExt cx="515651" cy="2472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15651" cy="199631"/>
              </a:xfrm>
              <a:custGeom>
                <a:avLst/>
                <a:gdLst/>
                <a:ahLst/>
                <a:cxnLst/>
                <a:rect l="l" t="t" r="r" b="b"/>
                <a:pathLst>
                  <a:path w="515651" h="199631">
                    <a:moveTo>
                      <a:pt x="0" y="0"/>
                    </a:moveTo>
                    <a:lnTo>
                      <a:pt x="515651" y="0"/>
                    </a:lnTo>
                    <a:lnTo>
                      <a:pt x="515651" y="199631"/>
                    </a:lnTo>
                    <a:lnTo>
                      <a:pt x="0" y="199631"/>
                    </a:ln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912"/>
                <a:ext cx="515651" cy="2472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 dirty="0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Interactive Dashboard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8766450" y="5077027"/>
              <a:ext cx="2930078" cy="1181100"/>
              <a:chOff x="0" y="0"/>
              <a:chExt cx="976693" cy="3937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76693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976693" h="393700">
                    <a:moveTo>
                      <a:pt x="105689" y="0"/>
                    </a:moveTo>
                    <a:lnTo>
                      <a:pt x="871004" y="0"/>
                    </a:lnTo>
                    <a:cubicBezTo>
                      <a:pt x="929374" y="0"/>
                      <a:pt x="976693" y="47319"/>
                      <a:pt x="976693" y="105689"/>
                    </a:cubicBezTo>
                    <a:lnTo>
                      <a:pt x="976693" y="288011"/>
                    </a:lnTo>
                    <a:cubicBezTo>
                      <a:pt x="976693" y="346382"/>
                      <a:pt x="929374" y="393700"/>
                      <a:pt x="871004" y="393700"/>
                    </a:cubicBezTo>
                    <a:lnTo>
                      <a:pt x="105689" y="393700"/>
                    </a:lnTo>
                    <a:cubicBezTo>
                      <a:pt x="47319" y="393700"/>
                      <a:pt x="0" y="346382"/>
                      <a:pt x="0" y="288011"/>
                    </a:cubicBezTo>
                    <a:lnTo>
                      <a:pt x="0" y="105689"/>
                    </a:lnTo>
                    <a:cubicBezTo>
                      <a:pt x="0" y="47319"/>
                      <a:pt x="47319" y="0"/>
                      <a:pt x="10568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976693" cy="441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Performance metrics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5725689" y="5077027"/>
              <a:ext cx="2406317" cy="1181100"/>
              <a:chOff x="0" y="0"/>
              <a:chExt cx="802106" cy="3937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02106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802106" h="393700">
                    <a:moveTo>
                      <a:pt x="128693" y="0"/>
                    </a:moveTo>
                    <a:lnTo>
                      <a:pt x="673412" y="0"/>
                    </a:lnTo>
                    <a:cubicBezTo>
                      <a:pt x="744488" y="0"/>
                      <a:pt x="802106" y="57618"/>
                      <a:pt x="802106" y="128693"/>
                    </a:cubicBezTo>
                    <a:lnTo>
                      <a:pt x="802106" y="265007"/>
                    </a:lnTo>
                    <a:cubicBezTo>
                      <a:pt x="802106" y="336082"/>
                      <a:pt x="744488" y="393700"/>
                      <a:pt x="673412" y="393700"/>
                    </a:cubicBezTo>
                    <a:lnTo>
                      <a:pt x="128693" y="393700"/>
                    </a:lnTo>
                    <a:cubicBezTo>
                      <a:pt x="57618" y="393700"/>
                      <a:pt x="0" y="336082"/>
                      <a:pt x="0" y="265007"/>
                    </a:cubicBezTo>
                    <a:lnTo>
                      <a:pt x="0" y="128693"/>
                    </a:lnTo>
                    <a:cubicBezTo>
                      <a:pt x="0" y="57618"/>
                      <a:pt x="57618" y="0"/>
                      <a:pt x="128693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02106" cy="441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Interactive</a:t>
                </a:r>
              </a:p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Charts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833743" y="4780976"/>
              <a:ext cx="4181286" cy="1676400"/>
              <a:chOff x="0" y="0"/>
              <a:chExt cx="1393762" cy="558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9376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1393762" h="558800">
                    <a:moveTo>
                      <a:pt x="74063" y="0"/>
                    </a:moveTo>
                    <a:lnTo>
                      <a:pt x="1319699" y="0"/>
                    </a:lnTo>
                    <a:cubicBezTo>
                      <a:pt x="1360603" y="0"/>
                      <a:pt x="1393762" y="33159"/>
                      <a:pt x="1393762" y="74063"/>
                    </a:cubicBezTo>
                    <a:lnTo>
                      <a:pt x="1393762" y="484738"/>
                    </a:lnTo>
                    <a:cubicBezTo>
                      <a:pt x="1393762" y="525641"/>
                      <a:pt x="1360603" y="558800"/>
                      <a:pt x="1319699" y="558800"/>
                    </a:cubicBezTo>
                    <a:lnTo>
                      <a:pt x="74063" y="558800"/>
                    </a:lnTo>
                    <a:cubicBezTo>
                      <a:pt x="33159" y="558800"/>
                      <a:pt x="0" y="525641"/>
                      <a:pt x="0" y="484738"/>
                    </a:cubicBezTo>
                    <a:lnTo>
                      <a:pt x="0" y="74063"/>
                    </a:lnTo>
                    <a:cubicBezTo>
                      <a:pt x="0" y="33159"/>
                      <a:pt x="33159" y="0"/>
                      <a:pt x="74063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393762" cy="606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Prediction of sentiment and topics from review input</a:t>
                </a:r>
              </a:p>
            </p:txBody>
          </p:sp>
        </p:grpSp>
        <p:sp>
          <p:nvSpPr>
            <p:cNvPr id="23" name="AutoShape 23"/>
            <p:cNvSpPr/>
            <p:nvPr/>
          </p:nvSpPr>
          <p:spPr>
            <a:xfrm flipH="1">
              <a:off x="15951261" y="5667577"/>
              <a:ext cx="351020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ash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075420" y="1730844"/>
            <a:ext cx="13434009" cy="1900954"/>
            <a:chOff x="66" y="0"/>
            <a:chExt cx="17912012" cy="2534605"/>
          </a:xfrm>
        </p:grpSpPr>
        <p:grpSp>
          <p:nvGrpSpPr>
            <p:cNvPr id="25" name="Group 25"/>
            <p:cNvGrpSpPr/>
            <p:nvPr/>
          </p:nvGrpSpPr>
          <p:grpSpPr>
            <a:xfrm>
              <a:off x="4914535" y="0"/>
              <a:ext cx="12997543" cy="2534605"/>
              <a:chOff x="0" y="0"/>
              <a:chExt cx="2567416" cy="50066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567416" cy="500663"/>
              </a:xfrm>
              <a:custGeom>
                <a:avLst/>
                <a:gdLst/>
                <a:ahLst/>
                <a:cxnLst/>
                <a:rect l="l" t="t" r="r" b="b"/>
                <a:pathLst>
                  <a:path w="2567416" h="500663">
                    <a:moveTo>
                      <a:pt x="40504" y="0"/>
                    </a:moveTo>
                    <a:lnTo>
                      <a:pt x="2526912" y="0"/>
                    </a:lnTo>
                    <a:cubicBezTo>
                      <a:pt x="2549282" y="0"/>
                      <a:pt x="2567416" y="18134"/>
                      <a:pt x="2567416" y="40504"/>
                    </a:cubicBezTo>
                    <a:lnTo>
                      <a:pt x="2567416" y="460159"/>
                    </a:lnTo>
                    <a:cubicBezTo>
                      <a:pt x="2567416" y="470901"/>
                      <a:pt x="2563149" y="481203"/>
                      <a:pt x="2555553" y="488799"/>
                    </a:cubicBezTo>
                    <a:cubicBezTo>
                      <a:pt x="2547957" y="496395"/>
                      <a:pt x="2537654" y="500663"/>
                      <a:pt x="2526912" y="500663"/>
                    </a:cubicBezTo>
                    <a:lnTo>
                      <a:pt x="40504" y="500663"/>
                    </a:lnTo>
                    <a:cubicBezTo>
                      <a:pt x="29762" y="500663"/>
                      <a:pt x="19459" y="496395"/>
                      <a:pt x="11863" y="488799"/>
                    </a:cubicBezTo>
                    <a:cubicBezTo>
                      <a:pt x="4267" y="481203"/>
                      <a:pt x="0" y="470901"/>
                      <a:pt x="0" y="460159"/>
                    </a:cubicBezTo>
                    <a:lnTo>
                      <a:pt x="0" y="40504"/>
                    </a:lnTo>
                    <a:cubicBezTo>
                      <a:pt x="0" y="29762"/>
                      <a:pt x="4267" y="19459"/>
                      <a:pt x="11863" y="11863"/>
                    </a:cubicBezTo>
                    <a:cubicBezTo>
                      <a:pt x="19459" y="4267"/>
                      <a:pt x="29762" y="0"/>
                      <a:pt x="4050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9525"/>
                <a:ext cx="2567416" cy="5101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308625" y="394399"/>
              <a:ext cx="3581632" cy="1717406"/>
              <a:chOff x="0" y="-25857"/>
              <a:chExt cx="515651" cy="24725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15651" cy="199631"/>
              </a:xfrm>
              <a:custGeom>
                <a:avLst/>
                <a:gdLst/>
                <a:ahLst/>
                <a:cxnLst/>
                <a:rect l="l" t="t" r="r" b="b"/>
                <a:pathLst>
                  <a:path w="515651" h="199631">
                    <a:moveTo>
                      <a:pt x="0" y="0"/>
                    </a:moveTo>
                    <a:lnTo>
                      <a:pt x="515651" y="0"/>
                    </a:lnTo>
                    <a:lnTo>
                      <a:pt x="515651" y="199631"/>
                    </a:lnTo>
                    <a:lnTo>
                      <a:pt x="0" y="199631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25857"/>
                <a:ext cx="515651" cy="2472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 dirty="0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Sentiment</a:t>
                </a:r>
              </a:p>
              <a:p>
                <a:pPr algn="ctr">
                  <a:lnSpc>
                    <a:spcPts val="3499"/>
                  </a:lnSpc>
                </a:pPr>
                <a:r>
                  <a:rPr lang="en-US" sz="2499" b="1" dirty="0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Analysis</a:t>
                </a: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7819311" y="549276"/>
              <a:ext cx="3585122" cy="1556227"/>
              <a:chOff x="0" y="0"/>
              <a:chExt cx="1195041" cy="51874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195041" cy="518742"/>
              </a:xfrm>
              <a:custGeom>
                <a:avLst/>
                <a:gdLst/>
                <a:ahLst/>
                <a:cxnLst/>
                <a:rect l="l" t="t" r="r" b="b"/>
                <a:pathLst>
                  <a:path w="1195041" h="518742">
                    <a:moveTo>
                      <a:pt x="86378" y="0"/>
                    </a:moveTo>
                    <a:lnTo>
                      <a:pt x="1108662" y="0"/>
                    </a:lnTo>
                    <a:cubicBezTo>
                      <a:pt x="1131571" y="0"/>
                      <a:pt x="1153542" y="9101"/>
                      <a:pt x="1169741" y="25300"/>
                    </a:cubicBezTo>
                    <a:cubicBezTo>
                      <a:pt x="1185940" y="41499"/>
                      <a:pt x="1195041" y="63469"/>
                      <a:pt x="1195041" y="86378"/>
                    </a:cubicBezTo>
                    <a:lnTo>
                      <a:pt x="1195041" y="432364"/>
                    </a:lnTo>
                    <a:cubicBezTo>
                      <a:pt x="1195041" y="480069"/>
                      <a:pt x="1156368" y="518742"/>
                      <a:pt x="1108662" y="518742"/>
                    </a:cubicBezTo>
                    <a:lnTo>
                      <a:pt x="86378" y="518742"/>
                    </a:lnTo>
                    <a:cubicBezTo>
                      <a:pt x="63469" y="518742"/>
                      <a:pt x="41499" y="509642"/>
                      <a:pt x="25300" y="493443"/>
                    </a:cubicBezTo>
                    <a:cubicBezTo>
                      <a:pt x="9101" y="477243"/>
                      <a:pt x="0" y="455273"/>
                      <a:pt x="0" y="432364"/>
                    </a:cubicBezTo>
                    <a:lnTo>
                      <a:pt x="0" y="86378"/>
                    </a:lnTo>
                    <a:cubicBezTo>
                      <a:pt x="0" y="63469"/>
                      <a:pt x="9101" y="41499"/>
                      <a:pt x="25300" y="25300"/>
                    </a:cubicBezTo>
                    <a:cubicBezTo>
                      <a:pt x="41499" y="9101"/>
                      <a:pt x="63469" y="0"/>
                      <a:pt x="86378" y="0"/>
                    </a:cubicBezTo>
                    <a:close/>
                  </a:path>
                </a:pathLst>
              </a:custGeom>
              <a:solidFill>
                <a:srgbClr val="CEA8F0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195041" cy="5663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VADER using raw textual reviews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2571471" y="429102"/>
              <a:ext cx="3862389" cy="1676400"/>
              <a:chOff x="0" y="0"/>
              <a:chExt cx="1287463" cy="558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287463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1287463" h="558800">
                    <a:moveTo>
                      <a:pt x="80178" y="0"/>
                    </a:moveTo>
                    <a:lnTo>
                      <a:pt x="1207285" y="0"/>
                    </a:lnTo>
                    <a:cubicBezTo>
                      <a:pt x="1228550" y="0"/>
                      <a:pt x="1248943" y="8447"/>
                      <a:pt x="1263979" y="23483"/>
                    </a:cubicBezTo>
                    <a:cubicBezTo>
                      <a:pt x="1279016" y="38520"/>
                      <a:pt x="1287463" y="58913"/>
                      <a:pt x="1287463" y="80178"/>
                    </a:cubicBezTo>
                    <a:lnTo>
                      <a:pt x="1287463" y="478623"/>
                    </a:lnTo>
                    <a:cubicBezTo>
                      <a:pt x="1287463" y="499887"/>
                      <a:pt x="1279016" y="520280"/>
                      <a:pt x="1263979" y="535317"/>
                    </a:cubicBezTo>
                    <a:cubicBezTo>
                      <a:pt x="1248943" y="550353"/>
                      <a:pt x="1228550" y="558800"/>
                      <a:pt x="1207285" y="558800"/>
                    </a:cubicBezTo>
                    <a:lnTo>
                      <a:pt x="80178" y="558800"/>
                    </a:lnTo>
                    <a:cubicBezTo>
                      <a:pt x="58913" y="558800"/>
                      <a:pt x="38520" y="550353"/>
                      <a:pt x="23483" y="535317"/>
                    </a:cubicBezTo>
                    <a:cubicBezTo>
                      <a:pt x="8447" y="520280"/>
                      <a:pt x="0" y="499887"/>
                      <a:pt x="0" y="478623"/>
                    </a:cubicBezTo>
                    <a:lnTo>
                      <a:pt x="0" y="80178"/>
                    </a:lnTo>
                    <a:cubicBezTo>
                      <a:pt x="0" y="58913"/>
                      <a:pt x="8447" y="38520"/>
                      <a:pt x="23483" y="23483"/>
                    </a:cubicBezTo>
                    <a:cubicBezTo>
                      <a:pt x="38520" y="8447"/>
                      <a:pt x="58913" y="0"/>
                      <a:pt x="80178" y="0"/>
                    </a:cubicBezTo>
                    <a:close/>
                  </a:path>
                </a:pathLst>
              </a:custGeom>
              <a:solidFill>
                <a:srgbClr val="CEA8F0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287463" cy="606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TextBlob using cleaned textual reviews</a:t>
                </a:r>
              </a:p>
            </p:txBody>
          </p:sp>
        </p:grpSp>
        <p:sp>
          <p:nvSpPr>
            <p:cNvPr id="37" name="AutoShape 37"/>
            <p:cNvSpPr/>
            <p:nvPr/>
          </p:nvSpPr>
          <p:spPr>
            <a:xfrm>
              <a:off x="66" y="1327389"/>
              <a:ext cx="3305285" cy="3413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28700" y="683473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Modelling Techniques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3077826" y="3893465"/>
            <a:ext cx="13431603" cy="1660896"/>
            <a:chOff x="66" y="0"/>
            <a:chExt cx="17908804" cy="2214528"/>
          </a:xfrm>
        </p:grpSpPr>
        <p:grpSp>
          <p:nvGrpSpPr>
            <p:cNvPr id="40" name="Group 40"/>
            <p:cNvGrpSpPr/>
            <p:nvPr/>
          </p:nvGrpSpPr>
          <p:grpSpPr>
            <a:xfrm>
              <a:off x="4911327" y="0"/>
              <a:ext cx="12997543" cy="2214528"/>
              <a:chOff x="0" y="0"/>
              <a:chExt cx="2567416" cy="43743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567416" cy="437438"/>
              </a:xfrm>
              <a:custGeom>
                <a:avLst/>
                <a:gdLst/>
                <a:ahLst/>
                <a:cxnLst/>
                <a:rect l="l" t="t" r="r" b="b"/>
                <a:pathLst>
                  <a:path w="2567416" h="437438">
                    <a:moveTo>
                      <a:pt x="40504" y="0"/>
                    </a:moveTo>
                    <a:lnTo>
                      <a:pt x="2526912" y="0"/>
                    </a:lnTo>
                    <a:cubicBezTo>
                      <a:pt x="2549282" y="0"/>
                      <a:pt x="2567416" y="18134"/>
                      <a:pt x="2567416" y="40504"/>
                    </a:cubicBezTo>
                    <a:lnTo>
                      <a:pt x="2567416" y="396934"/>
                    </a:lnTo>
                    <a:cubicBezTo>
                      <a:pt x="2567416" y="407676"/>
                      <a:pt x="2563149" y="417978"/>
                      <a:pt x="2555553" y="425574"/>
                    </a:cubicBezTo>
                    <a:cubicBezTo>
                      <a:pt x="2547957" y="433170"/>
                      <a:pt x="2537654" y="437438"/>
                      <a:pt x="2526912" y="437438"/>
                    </a:cubicBezTo>
                    <a:lnTo>
                      <a:pt x="40504" y="437438"/>
                    </a:lnTo>
                    <a:cubicBezTo>
                      <a:pt x="29762" y="437438"/>
                      <a:pt x="19459" y="433170"/>
                      <a:pt x="11863" y="425574"/>
                    </a:cubicBezTo>
                    <a:cubicBezTo>
                      <a:pt x="4267" y="417978"/>
                      <a:pt x="0" y="407676"/>
                      <a:pt x="0" y="396934"/>
                    </a:cubicBezTo>
                    <a:lnTo>
                      <a:pt x="0" y="40504"/>
                    </a:lnTo>
                    <a:cubicBezTo>
                      <a:pt x="0" y="29762"/>
                      <a:pt x="4267" y="19459"/>
                      <a:pt x="11863" y="11863"/>
                    </a:cubicBezTo>
                    <a:cubicBezTo>
                      <a:pt x="19459" y="4267"/>
                      <a:pt x="29762" y="0"/>
                      <a:pt x="4050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9525"/>
                <a:ext cx="2567416" cy="4469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305416" y="244314"/>
              <a:ext cx="3581632" cy="1717406"/>
              <a:chOff x="0" y="-24424"/>
              <a:chExt cx="515651" cy="24725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15651" cy="199631"/>
              </a:xfrm>
              <a:custGeom>
                <a:avLst/>
                <a:gdLst/>
                <a:ahLst/>
                <a:cxnLst/>
                <a:rect l="l" t="t" r="r" b="b"/>
                <a:pathLst>
                  <a:path w="515651" h="199631">
                    <a:moveTo>
                      <a:pt x="0" y="0"/>
                    </a:moveTo>
                    <a:lnTo>
                      <a:pt x="515651" y="0"/>
                    </a:lnTo>
                    <a:lnTo>
                      <a:pt x="515651" y="199631"/>
                    </a:lnTo>
                    <a:lnTo>
                      <a:pt x="0" y="199631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24424"/>
                <a:ext cx="515651" cy="2472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 dirty="0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Topic Modelling</a:t>
                </a: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7816103" y="370086"/>
              <a:ext cx="4167280" cy="1474357"/>
              <a:chOff x="0" y="0"/>
              <a:chExt cx="1389093" cy="49145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389093" cy="491452"/>
              </a:xfrm>
              <a:custGeom>
                <a:avLst/>
                <a:gdLst/>
                <a:ahLst/>
                <a:cxnLst/>
                <a:rect l="l" t="t" r="r" b="b"/>
                <a:pathLst>
                  <a:path w="1389093" h="491452">
                    <a:moveTo>
                      <a:pt x="74311" y="0"/>
                    </a:moveTo>
                    <a:lnTo>
                      <a:pt x="1314782" y="0"/>
                    </a:lnTo>
                    <a:cubicBezTo>
                      <a:pt x="1355823" y="0"/>
                      <a:pt x="1389093" y="33270"/>
                      <a:pt x="1389093" y="74311"/>
                    </a:cubicBezTo>
                    <a:lnTo>
                      <a:pt x="1389093" y="417141"/>
                    </a:lnTo>
                    <a:cubicBezTo>
                      <a:pt x="1389093" y="458182"/>
                      <a:pt x="1355823" y="491452"/>
                      <a:pt x="1314782" y="491452"/>
                    </a:cubicBezTo>
                    <a:lnTo>
                      <a:pt x="74311" y="491452"/>
                    </a:lnTo>
                    <a:cubicBezTo>
                      <a:pt x="33270" y="491452"/>
                      <a:pt x="0" y="458182"/>
                      <a:pt x="0" y="417141"/>
                    </a:cubicBezTo>
                    <a:lnTo>
                      <a:pt x="0" y="74311"/>
                    </a:lnTo>
                    <a:cubicBezTo>
                      <a:pt x="0" y="33270"/>
                      <a:pt x="33270" y="0"/>
                      <a:pt x="74311" y="0"/>
                    </a:cubicBezTo>
                    <a:close/>
                  </a:path>
                </a:pathLst>
              </a:custGeom>
              <a:solidFill>
                <a:srgbClr val="BFECAC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1389093" cy="5390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Latent Dirichlet Allocation (LDA)</a:t>
                </a: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2568262" y="336561"/>
              <a:ext cx="4681172" cy="1541406"/>
              <a:chOff x="0" y="0"/>
              <a:chExt cx="1560391" cy="513802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560391" cy="513802"/>
              </a:xfrm>
              <a:custGeom>
                <a:avLst/>
                <a:gdLst/>
                <a:ahLst/>
                <a:cxnLst/>
                <a:rect l="l" t="t" r="r" b="b"/>
                <a:pathLst>
                  <a:path w="1560391" h="513802">
                    <a:moveTo>
                      <a:pt x="66154" y="0"/>
                    </a:moveTo>
                    <a:lnTo>
                      <a:pt x="1494237" y="0"/>
                    </a:lnTo>
                    <a:cubicBezTo>
                      <a:pt x="1530773" y="0"/>
                      <a:pt x="1560391" y="29618"/>
                      <a:pt x="1560391" y="66154"/>
                    </a:cubicBezTo>
                    <a:lnTo>
                      <a:pt x="1560391" y="447648"/>
                    </a:lnTo>
                    <a:cubicBezTo>
                      <a:pt x="1560391" y="465193"/>
                      <a:pt x="1553421" y="482020"/>
                      <a:pt x="1541015" y="494426"/>
                    </a:cubicBezTo>
                    <a:cubicBezTo>
                      <a:pt x="1528608" y="506832"/>
                      <a:pt x="1511782" y="513802"/>
                      <a:pt x="1494237" y="513802"/>
                    </a:cubicBezTo>
                    <a:lnTo>
                      <a:pt x="66154" y="513802"/>
                    </a:lnTo>
                    <a:cubicBezTo>
                      <a:pt x="29618" y="513802"/>
                      <a:pt x="0" y="484184"/>
                      <a:pt x="0" y="447648"/>
                    </a:cubicBezTo>
                    <a:lnTo>
                      <a:pt x="0" y="66154"/>
                    </a:lnTo>
                    <a:cubicBezTo>
                      <a:pt x="0" y="29618"/>
                      <a:pt x="29618" y="0"/>
                      <a:pt x="66154" y="0"/>
                    </a:cubicBezTo>
                    <a:close/>
                  </a:path>
                </a:pathLst>
              </a:custGeom>
              <a:solidFill>
                <a:srgbClr val="BFECAC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560391" cy="561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 i="1">
                    <a:solidFill>
                      <a:srgbClr val="000000"/>
                    </a:solidFill>
                    <a:latin typeface="Garet Italics"/>
                    <a:ea typeface="Garet Italics"/>
                    <a:cs typeface="Garet Italics"/>
                    <a:sym typeface="Garet Italics"/>
                  </a:rPr>
                  <a:t>n</a:t>
                </a: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-grams such as</a:t>
                </a:r>
              </a:p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bi-grams and tri-grams</a:t>
                </a:r>
              </a:p>
            </p:txBody>
          </p:sp>
        </p:grpSp>
        <p:sp>
          <p:nvSpPr>
            <p:cNvPr id="52" name="AutoShape 52"/>
            <p:cNvSpPr/>
            <p:nvPr/>
          </p:nvSpPr>
          <p:spPr>
            <a:xfrm>
              <a:off x="66" y="1204808"/>
              <a:ext cx="3305285" cy="3413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077826" y="2511511"/>
            <a:ext cx="14162424" cy="5283029"/>
            <a:chOff x="66" y="25400"/>
            <a:chExt cx="18883232" cy="7044038"/>
          </a:xfrm>
        </p:grpSpPr>
        <p:sp>
          <p:nvSpPr>
            <p:cNvPr id="54" name="AutoShape 54"/>
            <p:cNvSpPr/>
            <p:nvPr/>
          </p:nvSpPr>
          <p:spPr>
            <a:xfrm flipH="1">
              <a:off x="18883298" y="25400"/>
              <a:ext cx="0" cy="549405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5" name="AutoShape 55"/>
            <p:cNvSpPr/>
            <p:nvPr/>
          </p:nvSpPr>
          <p:spPr>
            <a:xfrm flipH="1">
              <a:off x="17908804" y="5544857"/>
              <a:ext cx="974494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ash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6" name="AutoShape 56"/>
            <p:cNvSpPr/>
            <p:nvPr/>
          </p:nvSpPr>
          <p:spPr>
            <a:xfrm>
              <a:off x="17901522" y="25400"/>
              <a:ext cx="97448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4911261" y="4854910"/>
              <a:ext cx="12997543" cy="2214528"/>
              <a:chOff x="0" y="0"/>
              <a:chExt cx="2567416" cy="437438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2567416" cy="437438"/>
              </a:xfrm>
              <a:custGeom>
                <a:avLst/>
                <a:gdLst/>
                <a:ahLst/>
                <a:cxnLst/>
                <a:rect l="l" t="t" r="r" b="b"/>
                <a:pathLst>
                  <a:path w="2567416" h="437438">
                    <a:moveTo>
                      <a:pt x="40504" y="0"/>
                    </a:moveTo>
                    <a:lnTo>
                      <a:pt x="2526912" y="0"/>
                    </a:lnTo>
                    <a:cubicBezTo>
                      <a:pt x="2549282" y="0"/>
                      <a:pt x="2567416" y="18134"/>
                      <a:pt x="2567416" y="40504"/>
                    </a:cubicBezTo>
                    <a:lnTo>
                      <a:pt x="2567416" y="396934"/>
                    </a:lnTo>
                    <a:cubicBezTo>
                      <a:pt x="2567416" y="407676"/>
                      <a:pt x="2563149" y="417978"/>
                      <a:pt x="2555553" y="425574"/>
                    </a:cubicBezTo>
                    <a:cubicBezTo>
                      <a:pt x="2547957" y="433170"/>
                      <a:pt x="2537654" y="437438"/>
                      <a:pt x="2526912" y="437438"/>
                    </a:cubicBezTo>
                    <a:lnTo>
                      <a:pt x="40504" y="437438"/>
                    </a:lnTo>
                    <a:cubicBezTo>
                      <a:pt x="29762" y="437438"/>
                      <a:pt x="19459" y="433170"/>
                      <a:pt x="11863" y="425574"/>
                    </a:cubicBezTo>
                    <a:cubicBezTo>
                      <a:pt x="4267" y="417978"/>
                      <a:pt x="0" y="407676"/>
                      <a:pt x="0" y="396934"/>
                    </a:cubicBezTo>
                    <a:lnTo>
                      <a:pt x="0" y="40504"/>
                    </a:lnTo>
                    <a:cubicBezTo>
                      <a:pt x="0" y="29762"/>
                      <a:pt x="4267" y="19459"/>
                      <a:pt x="11863" y="11863"/>
                    </a:cubicBezTo>
                    <a:cubicBezTo>
                      <a:pt x="19459" y="4267"/>
                      <a:pt x="29762" y="0"/>
                      <a:pt x="4050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-9525"/>
                <a:ext cx="2567416" cy="4469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3305351" y="5058716"/>
              <a:ext cx="3581632" cy="1717405"/>
              <a:chOff x="0" y="-30256"/>
              <a:chExt cx="515651" cy="247256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515651" cy="199631"/>
              </a:xfrm>
              <a:custGeom>
                <a:avLst/>
                <a:gdLst/>
                <a:ahLst/>
                <a:cxnLst/>
                <a:rect l="l" t="t" r="r" b="b"/>
                <a:pathLst>
                  <a:path w="515651" h="199631">
                    <a:moveTo>
                      <a:pt x="0" y="0"/>
                    </a:moveTo>
                    <a:lnTo>
                      <a:pt x="515651" y="0"/>
                    </a:lnTo>
                    <a:lnTo>
                      <a:pt x="515651" y="199631"/>
                    </a:lnTo>
                    <a:lnTo>
                      <a:pt x="0" y="19963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-30256"/>
                <a:ext cx="515651" cy="2472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 dirty="0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Predictive Modelling</a:t>
                </a:r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7816037" y="5371624"/>
              <a:ext cx="2362670" cy="1181100"/>
              <a:chOff x="0" y="0"/>
              <a:chExt cx="787557" cy="3937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787557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787557" h="393700">
                    <a:moveTo>
                      <a:pt x="131071" y="0"/>
                    </a:moveTo>
                    <a:lnTo>
                      <a:pt x="656486" y="0"/>
                    </a:lnTo>
                    <a:cubicBezTo>
                      <a:pt x="728874" y="0"/>
                      <a:pt x="787557" y="58682"/>
                      <a:pt x="787557" y="131071"/>
                    </a:cubicBezTo>
                    <a:lnTo>
                      <a:pt x="787557" y="262629"/>
                    </a:lnTo>
                    <a:cubicBezTo>
                      <a:pt x="787557" y="335018"/>
                      <a:pt x="728874" y="393700"/>
                      <a:pt x="656486" y="393700"/>
                    </a:cubicBezTo>
                    <a:lnTo>
                      <a:pt x="131071" y="393700"/>
                    </a:lnTo>
                    <a:cubicBezTo>
                      <a:pt x="58682" y="393700"/>
                      <a:pt x="0" y="335018"/>
                      <a:pt x="0" y="262629"/>
                    </a:cubicBezTo>
                    <a:lnTo>
                      <a:pt x="0" y="131071"/>
                    </a:lnTo>
                    <a:cubicBezTo>
                      <a:pt x="0" y="58682"/>
                      <a:pt x="58682" y="0"/>
                      <a:pt x="131071" y="0"/>
                    </a:cubicBezTo>
                    <a:close/>
                  </a:path>
                </a:pathLst>
              </a:custGeom>
              <a:solidFill>
                <a:srgbClr val="BFE4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-47625"/>
                <a:ext cx="787557" cy="441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Logistic Regression</a:t>
                </a:r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0859006" y="5371624"/>
              <a:ext cx="2642540" cy="1203119"/>
              <a:chOff x="0" y="0"/>
              <a:chExt cx="880847" cy="40104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80847" cy="401040"/>
              </a:xfrm>
              <a:custGeom>
                <a:avLst/>
                <a:gdLst/>
                <a:ahLst/>
                <a:cxnLst/>
                <a:rect l="l" t="t" r="r" b="b"/>
                <a:pathLst>
                  <a:path w="880847" h="401040">
                    <a:moveTo>
                      <a:pt x="117189" y="0"/>
                    </a:moveTo>
                    <a:lnTo>
                      <a:pt x="763658" y="0"/>
                    </a:lnTo>
                    <a:cubicBezTo>
                      <a:pt x="828379" y="0"/>
                      <a:pt x="880847" y="52467"/>
                      <a:pt x="880847" y="117189"/>
                    </a:cubicBezTo>
                    <a:lnTo>
                      <a:pt x="880847" y="283851"/>
                    </a:lnTo>
                    <a:cubicBezTo>
                      <a:pt x="880847" y="348572"/>
                      <a:pt x="828379" y="401040"/>
                      <a:pt x="763658" y="401040"/>
                    </a:cubicBezTo>
                    <a:lnTo>
                      <a:pt x="117189" y="401040"/>
                    </a:lnTo>
                    <a:cubicBezTo>
                      <a:pt x="52467" y="401040"/>
                      <a:pt x="0" y="348572"/>
                      <a:pt x="0" y="283851"/>
                    </a:cubicBezTo>
                    <a:lnTo>
                      <a:pt x="0" y="117189"/>
                    </a:lnTo>
                    <a:cubicBezTo>
                      <a:pt x="0" y="52467"/>
                      <a:pt x="52467" y="0"/>
                      <a:pt x="117189" y="0"/>
                    </a:cubicBezTo>
                    <a:close/>
                  </a:path>
                </a:pathLst>
              </a:custGeom>
              <a:solidFill>
                <a:srgbClr val="BFE4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-47625"/>
                <a:ext cx="880847" cy="448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Random Forest</a:t>
                </a:r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4187346" y="5349605"/>
              <a:ext cx="2240905" cy="1203119"/>
              <a:chOff x="0" y="0"/>
              <a:chExt cx="746968" cy="40104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746968" cy="401040"/>
              </a:xfrm>
              <a:custGeom>
                <a:avLst/>
                <a:gdLst/>
                <a:ahLst/>
                <a:cxnLst/>
                <a:rect l="l" t="t" r="r" b="b"/>
                <a:pathLst>
                  <a:path w="746968" h="401040">
                    <a:moveTo>
                      <a:pt x="138193" y="0"/>
                    </a:moveTo>
                    <a:lnTo>
                      <a:pt x="608776" y="0"/>
                    </a:lnTo>
                    <a:cubicBezTo>
                      <a:pt x="645427" y="0"/>
                      <a:pt x="680577" y="14560"/>
                      <a:pt x="706493" y="40476"/>
                    </a:cubicBezTo>
                    <a:cubicBezTo>
                      <a:pt x="732409" y="66392"/>
                      <a:pt x="746968" y="101542"/>
                      <a:pt x="746968" y="138193"/>
                    </a:cubicBezTo>
                    <a:lnTo>
                      <a:pt x="746968" y="262847"/>
                    </a:lnTo>
                    <a:cubicBezTo>
                      <a:pt x="746968" y="299498"/>
                      <a:pt x="732409" y="334648"/>
                      <a:pt x="706493" y="360564"/>
                    </a:cubicBezTo>
                    <a:cubicBezTo>
                      <a:pt x="680577" y="386480"/>
                      <a:pt x="645427" y="401040"/>
                      <a:pt x="608776" y="401040"/>
                    </a:cubicBezTo>
                    <a:lnTo>
                      <a:pt x="138193" y="401040"/>
                    </a:lnTo>
                    <a:cubicBezTo>
                      <a:pt x="101542" y="401040"/>
                      <a:pt x="66392" y="386480"/>
                      <a:pt x="40476" y="360564"/>
                    </a:cubicBezTo>
                    <a:cubicBezTo>
                      <a:pt x="14560" y="334648"/>
                      <a:pt x="0" y="299498"/>
                      <a:pt x="0" y="262847"/>
                    </a:cubicBezTo>
                    <a:lnTo>
                      <a:pt x="0" y="138193"/>
                    </a:lnTo>
                    <a:cubicBezTo>
                      <a:pt x="0" y="101542"/>
                      <a:pt x="14560" y="66392"/>
                      <a:pt x="40476" y="40476"/>
                    </a:cubicBezTo>
                    <a:cubicBezTo>
                      <a:pt x="66392" y="14560"/>
                      <a:pt x="101542" y="0"/>
                      <a:pt x="138193" y="0"/>
                    </a:cubicBezTo>
                    <a:close/>
                  </a:path>
                </a:pathLst>
              </a:custGeom>
              <a:solidFill>
                <a:srgbClr val="BFE4FF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-47625"/>
                <a:ext cx="746968" cy="448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Garet"/>
                    <a:ea typeface="Garet"/>
                    <a:cs typeface="Garet"/>
                    <a:sym typeface="Garet"/>
                  </a:rPr>
                  <a:t>XGBoost</a:t>
                </a:r>
              </a:p>
            </p:txBody>
          </p:sp>
        </p:grpSp>
        <p:sp>
          <p:nvSpPr>
            <p:cNvPr id="72" name="AutoShape 72"/>
            <p:cNvSpPr/>
            <p:nvPr/>
          </p:nvSpPr>
          <p:spPr>
            <a:xfrm>
              <a:off x="66" y="5849662"/>
              <a:ext cx="3305285" cy="3413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650408" y="2140518"/>
            <a:ext cx="5660064" cy="3160267"/>
            <a:chOff x="0" y="0"/>
            <a:chExt cx="1409140" cy="7867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9140" cy="786786"/>
            </a:xfrm>
            <a:custGeom>
              <a:avLst/>
              <a:gdLst/>
              <a:ahLst/>
              <a:cxnLst/>
              <a:rect l="l" t="t" r="r" b="b"/>
              <a:pathLst>
                <a:path w="1409140" h="786786">
                  <a:moveTo>
                    <a:pt x="69759" y="0"/>
                  </a:moveTo>
                  <a:lnTo>
                    <a:pt x="1339382" y="0"/>
                  </a:lnTo>
                  <a:cubicBezTo>
                    <a:pt x="1357883" y="0"/>
                    <a:pt x="1375626" y="7350"/>
                    <a:pt x="1388708" y="20432"/>
                  </a:cubicBezTo>
                  <a:cubicBezTo>
                    <a:pt x="1401791" y="33514"/>
                    <a:pt x="1409140" y="51257"/>
                    <a:pt x="1409140" y="69759"/>
                  </a:cubicBezTo>
                  <a:lnTo>
                    <a:pt x="1409140" y="717027"/>
                  </a:lnTo>
                  <a:cubicBezTo>
                    <a:pt x="1409140" y="735528"/>
                    <a:pt x="1401791" y="753272"/>
                    <a:pt x="1388708" y="766354"/>
                  </a:cubicBezTo>
                  <a:cubicBezTo>
                    <a:pt x="1375626" y="779436"/>
                    <a:pt x="1357883" y="786786"/>
                    <a:pt x="1339382" y="786786"/>
                  </a:cubicBezTo>
                  <a:lnTo>
                    <a:pt x="69759" y="786786"/>
                  </a:lnTo>
                  <a:cubicBezTo>
                    <a:pt x="31232" y="786786"/>
                    <a:pt x="0" y="755554"/>
                    <a:pt x="0" y="717027"/>
                  </a:cubicBezTo>
                  <a:lnTo>
                    <a:pt x="0" y="69759"/>
                  </a:lnTo>
                  <a:cubicBezTo>
                    <a:pt x="0" y="31232"/>
                    <a:pt x="31232" y="0"/>
                    <a:pt x="6975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09140" cy="815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82377" y="1604289"/>
            <a:ext cx="996125" cy="1072459"/>
            <a:chOff x="0" y="0"/>
            <a:chExt cx="812800" cy="8750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75085"/>
            </a:xfrm>
            <a:custGeom>
              <a:avLst/>
              <a:gdLst/>
              <a:ahLst/>
              <a:cxnLst/>
              <a:rect l="l" t="t" r="r" b="b"/>
              <a:pathLst>
                <a:path w="812800" h="875085">
                  <a:moveTo>
                    <a:pt x="406400" y="0"/>
                  </a:moveTo>
                  <a:cubicBezTo>
                    <a:pt x="181951" y="0"/>
                    <a:pt x="0" y="195895"/>
                    <a:pt x="0" y="437543"/>
                  </a:cubicBezTo>
                  <a:cubicBezTo>
                    <a:pt x="0" y="679191"/>
                    <a:pt x="181951" y="875085"/>
                    <a:pt x="406400" y="875085"/>
                  </a:cubicBezTo>
                  <a:cubicBezTo>
                    <a:pt x="630849" y="875085"/>
                    <a:pt x="812800" y="679191"/>
                    <a:pt x="812800" y="437543"/>
                  </a:cubicBezTo>
                  <a:cubicBezTo>
                    <a:pt x="812800" y="19589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3464"/>
              <a:ext cx="660400" cy="73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49"/>
                </a:lnSpc>
              </a:pPr>
              <a:r>
                <a:rPr lang="en-US" sz="3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0408" y="2676747"/>
            <a:ext cx="5660064" cy="659470"/>
            <a:chOff x="0" y="0"/>
            <a:chExt cx="1409140" cy="1641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140" cy="164183"/>
            </a:xfrm>
            <a:custGeom>
              <a:avLst/>
              <a:gdLst/>
              <a:ahLst/>
              <a:cxnLst/>
              <a:rect l="l" t="t" r="r" b="b"/>
              <a:pathLst>
                <a:path w="1409140" h="164183">
                  <a:moveTo>
                    <a:pt x="0" y="0"/>
                  </a:moveTo>
                  <a:lnTo>
                    <a:pt x="1409140" y="0"/>
                  </a:lnTo>
                  <a:lnTo>
                    <a:pt x="1409140" y="164183"/>
                  </a:lnTo>
                  <a:lnTo>
                    <a:pt x="0" y="164183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09140" cy="192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TextBlob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9351" y="6075139"/>
            <a:ext cx="5660064" cy="3160267"/>
            <a:chOff x="0" y="0"/>
            <a:chExt cx="1409140" cy="7867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9140" cy="786786"/>
            </a:xfrm>
            <a:custGeom>
              <a:avLst/>
              <a:gdLst/>
              <a:ahLst/>
              <a:cxnLst/>
              <a:rect l="l" t="t" r="r" b="b"/>
              <a:pathLst>
                <a:path w="1409140" h="786786">
                  <a:moveTo>
                    <a:pt x="69759" y="0"/>
                  </a:moveTo>
                  <a:lnTo>
                    <a:pt x="1339382" y="0"/>
                  </a:lnTo>
                  <a:cubicBezTo>
                    <a:pt x="1357883" y="0"/>
                    <a:pt x="1375626" y="7350"/>
                    <a:pt x="1388708" y="20432"/>
                  </a:cubicBezTo>
                  <a:cubicBezTo>
                    <a:pt x="1401791" y="33514"/>
                    <a:pt x="1409140" y="51257"/>
                    <a:pt x="1409140" y="69759"/>
                  </a:cubicBezTo>
                  <a:lnTo>
                    <a:pt x="1409140" y="717027"/>
                  </a:lnTo>
                  <a:cubicBezTo>
                    <a:pt x="1409140" y="735528"/>
                    <a:pt x="1401791" y="753272"/>
                    <a:pt x="1388708" y="766354"/>
                  </a:cubicBezTo>
                  <a:cubicBezTo>
                    <a:pt x="1375626" y="779436"/>
                    <a:pt x="1357883" y="786786"/>
                    <a:pt x="1339382" y="786786"/>
                  </a:cubicBezTo>
                  <a:lnTo>
                    <a:pt x="69759" y="786786"/>
                  </a:lnTo>
                  <a:cubicBezTo>
                    <a:pt x="31232" y="786786"/>
                    <a:pt x="0" y="755554"/>
                    <a:pt x="0" y="717027"/>
                  </a:cubicBezTo>
                  <a:lnTo>
                    <a:pt x="0" y="69759"/>
                  </a:lnTo>
                  <a:cubicBezTo>
                    <a:pt x="0" y="31232"/>
                    <a:pt x="31232" y="0"/>
                    <a:pt x="6975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09140" cy="815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11321" y="5538910"/>
            <a:ext cx="996125" cy="1072459"/>
            <a:chOff x="0" y="0"/>
            <a:chExt cx="812800" cy="8750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75085"/>
            </a:xfrm>
            <a:custGeom>
              <a:avLst/>
              <a:gdLst/>
              <a:ahLst/>
              <a:cxnLst/>
              <a:rect l="l" t="t" r="r" b="b"/>
              <a:pathLst>
                <a:path w="812800" h="875085">
                  <a:moveTo>
                    <a:pt x="406400" y="0"/>
                  </a:moveTo>
                  <a:cubicBezTo>
                    <a:pt x="181951" y="0"/>
                    <a:pt x="0" y="195895"/>
                    <a:pt x="0" y="437543"/>
                  </a:cubicBezTo>
                  <a:cubicBezTo>
                    <a:pt x="0" y="679191"/>
                    <a:pt x="181951" y="875085"/>
                    <a:pt x="406400" y="875085"/>
                  </a:cubicBezTo>
                  <a:cubicBezTo>
                    <a:pt x="630849" y="875085"/>
                    <a:pt x="812800" y="679191"/>
                    <a:pt x="812800" y="437543"/>
                  </a:cubicBezTo>
                  <a:cubicBezTo>
                    <a:pt x="812800" y="19589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3464"/>
              <a:ext cx="660400" cy="73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0"/>
                </a:lnSpc>
              </a:pPr>
              <a:r>
                <a:rPr lang="en-US" sz="35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9351" y="6611369"/>
            <a:ext cx="5660064" cy="659470"/>
            <a:chOff x="0" y="0"/>
            <a:chExt cx="1409140" cy="1641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09140" cy="164183"/>
            </a:xfrm>
            <a:custGeom>
              <a:avLst/>
              <a:gdLst/>
              <a:ahLst/>
              <a:cxnLst/>
              <a:rect l="l" t="t" r="r" b="b"/>
              <a:pathLst>
                <a:path w="1409140" h="164183">
                  <a:moveTo>
                    <a:pt x="0" y="0"/>
                  </a:moveTo>
                  <a:lnTo>
                    <a:pt x="1409140" y="0"/>
                  </a:lnTo>
                  <a:lnTo>
                    <a:pt x="1409140" y="164183"/>
                  </a:lnTo>
                  <a:lnTo>
                    <a:pt x="0" y="164183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09140" cy="192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VADER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805385" y="1828989"/>
            <a:ext cx="10832207" cy="8240992"/>
            <a:chOff x="0" y="0"/>
            <a:chExt cx="2696806" cy="20516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696807" cy="2051693"/>
            </a:xfrm>
            <a:custGeom>
              <a:avLst/>
              <a:gdLst/>
              <a:ahLst/>
              <a:cxnLst/>
              <a:rect l="l" t="t" r="r" b="b"/>
              <a:pathLst>
                <a:path w="2696807" h="2051693">
                  <a:moveTo>
                    <a:pt x="36450" y="0"/>
                  </a:moveTo>
                  <a:lnTo>
                    <a:pt x="2660356" y="0"/>
                  </a:lnTo>
                  <a:cubicBezTo>
                    <a:pt x="2680487" y="0"/>
                    <a:pt x="2696807" y="16319"/>
                    <a:pt x="2696807" y="36450"/>
                  </a:cubicBezTo>
                  <a:lnTo>
                    <a:pt x="2696807" y="2015242"/>
                  </a:lnTo>
                  <a:cubicBezTo>
                    <a:pt x="2696807" y="2035373"/>
                    <a:pt x="2680487" y="2051693"/>
                    <a:pt x="2660356" y="2051693"/>
                  </a:cubicBezTo>
                  <a:lnTo>
                    <a:pt x="36450" y="2051693"/>
                  </a:lnTo>
                  <a:cubicBezTo>
                    <a:pt x="16319" y="2051693"/>
                    <a:pt x="0" y="2035373"/>
                    <a:pt x="0" y="2015242"/>
                  </a:cubicBezTo>
                  <a:lnTo>
                    <a:pt x="0" y="36450"/>
                  </a:lnTo>
                  <a:cubicBezTo>
                    <a:pt x="0" y="16319"/>
                    <a:pt x="16319" y="0"/>
                    <a:pt x="36450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2696806" cy="2080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05385" y="1444307"/>
            <a:ext cx="10832207" cy="814306"/>
            <a:chOff x="0" y="0"/>
            <a:chExt cx="2696806" cy="2027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96807" cy="202731"/>
            </a:xfrm>
            <a:custGeom>
              <a:avLst/>
              <a:gdLst/>
              <a:ahLst/>
              <a:cxnLst/>
              <a:rect l="l" t="t" r="r" b="b"/>
              <a:pathLst>
                <a:path w="2696807" h="202731">
                  <a:moveTo>
                    <a:pt x="0" y="0"/>
                  </a:moveTo>
                  <a:lnTo>
                    <a:pt x="2696807" y="0"/>
                  </a:lnTo>
                  <a:lnTo>
                    <a:pt x="2696807" y="202731"/>
                  </a:lnTo>
                  <a:lnTo>
                    <a:pt x="0" y="202731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2696806" cy="23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Comparison of Techniques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6967366" y="2299370"/>
            <a:ext cx="10527295" cy="4805270"/>
          </a:xfrm>
          <a:custGeom>
            <a:avLst/>
            <a:gdLst/>
            <a:ahLst/>
            <a:cxnLst/>
            <a:rect l="l" t="t" r="r" b="b"/>
            <a:pathLst>
              <a:path w="10527295" h="4805270">
                <a:moveTo>
                  <a:pt x="0" y="0"/>
                </a:moveTo>
                <a:lnTo>
                  <a:pt x="10527295" y="0"/>
                </a:lnTo>
                <a:lnTo>
                  <a:pt x="10527295" y="4805269"/>
                </a:lnTo>
                <a:lnTo>
                  <a:pt x="0" y="4805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5" r="-465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28" name="Group 28"/>
          <p:cNvGrpSpPr/>
          <p:nvPr/>
        </p:nvGrpSpPr>
        <p:grpSpPr>
          <a:xfrm>
            <a:off x="8593223" y="3837280"/>
            <a:ext cx="1101554" cy="110155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BF63"/>
              </a:solidFill>
              <a:prstDash val="dash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011321" y="525253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Sentiment Analysis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02370" y="4081585"/>
            <a:ext cx="521402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Lexicon-based NLP tool for polarity and subjectivity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70579" y="3507766"/>
            <a:ext cx="4219720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Package: textblob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2370" y="8016206"/>
            <a:ext cx="521402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Lexicon and rule-based tool to capture emotional intensity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63056" y="7442388"/>
            <a:ext cx="5092656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Package: nltk.sentiment.vader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09857" y="7120856"/>
            <a:ext cx="10242313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TextBlob has higher overall accuracy than VADER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00BF63"/>
                </a:solidFill>
                <a:latin typeface="Garet Bold"/>
                <a:ea typeface="Garet Bold"/>
                <a:cs typeface="Garet Bold"/>
                <a:sym typeface="Garet Bold"/>
              </a:rPr>
              <a:t>Positive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reviews: Both models perform very well, with TextBlob having higher recall than VADER 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FF3131"/>
                </a:solidFill>
                <a:latin typeface="Garet Bold"/>
                <a:ea typeface="Garet Bold"/>
                <a:cs typeface="Garet Bold"/>
                <a:sym typeface="Garet Bold"/>
              </a:rPr>
              <a:t>Negative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reviews: Compared to TextBlob, VADER has higher recall but lower precision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identify negative feedback for improving revenue: </a:t>
            </a: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VADER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is used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4468898" y="3837280"/>
            <a:ext cx="1101554" cy="1101554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BF63"/>
              </a:solidFill>
              <a:prstDash val="dash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491668" y="2726201"/>
            <a:ext cx="1101554" cy="1101554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338768" y="2726201"/>
            <a:ext cx="1101554" cy="1101554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dash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650408" y="2140518"/>
            <a:ext cx="5660064" cy="3160267"/>
            <a:chOff x="0" y="0"/>
            <a:chExt cx="1409140" cy="7867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9140" cy="786786"/>
            </a:xfrm>
            <a:custGeom>
              <a:avLst/>
              <a:gdLst/>
              <a:ahLst/>
              <a:cxnLst/>
              <a:rect l="l" t="t" r="r" b="b"/>
              <a:pathLst>
                <a:path w="1409140" h="786786">
                  <a:moveTo>
                    <a:pt x="69759" y="0"/>
                  </a:moveTo>
                  <a:lnTo>
                    <a:pt x="1339382" y="0"/>
                  </a:lnTo>
                  <a:cubicBezTo>
                    <a:pt x="1357883" y="0"/>
                    <a:pt x="1375626" y="7350"/>
                    <a:pt x="1388708" y="20432"/>
                  </a:cubicBezTo>
                  <a:cubicBezTo>
                    <a:pt x="1401791" y="33514"/>
                    <a:pt x="1409140" y="51257"/>
                    <a:pt x="1409140" y="69759"/>
                  </a:cubicBezTo>
                  <a:lnTo>
                    <a:pt x="1409140" y="717027"/>
                  </a:lnTo>
                  <a:cubicBezTo>
                    <a:pt x="1409140" y="735528"/>
                    <a:pt x="1401791" y="753272"/>
                    <a:pt x="1388708" y="766354"/>
                  </a:cubicBezTo>
                  <a:cubicBezTo>
                    <a:pt x="1375626" y="779436"/>
                    <a:pt x="1357883" y="786786"/>
                    <a:pt x="1339382" y="786786"/>
                  </a:cubicBezTo>
                  <a:lnTo>
                    <a:pt x="69759" y="786786"/>
                  </a:lnTo>
                  <a:cubicBezTo>
                    <a:pt x="31232" y="786786"/>
                    <a:pt x="0" y="755554"/>
                    <a:pt x="0" y="717027"/>
                  </a:cubicBezTo>
                  <a:lnTo>
                    <a:pt x="0" y="69759"/>
                  </a:lnTo>
                  <a:cubicBezTo>
                    <a:pt x="0" y="31232"/>
                    <a:pt x="31232" y="0"/>
                    <a:pt x="6975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09140" cy="815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82377" y="1604289"/>
            <a:ext cx="996125" cy="1072459"/>
            <a:chOff x="0" y="0"/>
            <a:chExt cx="812800" cy="8750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75085"/>
            </a:xfrm>
            <a:custGeom>
              <a:avLst/>
              <a:gdLst/>
              <a:ahLst/>
              <a:cxnLst/>
              <a:rect l="l" t="t" r="r" b="b"/>
              <a:pathLst>
                <a:path w="812800" h="875085">
                  <a:moveTo>
                    <a:pt x="406400" y="0"/>
                  </a:moveTo>
                  <a:cubicBezTo>
                    <a:pt x="181951" y="0"/>
                    <a:pt x="0" y="195895"/>
                    <a:pt x="0" y="437543"/>
                  </a:cubicBezTo>
                  <a:cubicBezTo>
                    <a:pt x="0" y="679191"/>
                    <a:pt x="181951" y="875085"/>
                    <a:pt x="406400" y="875085"/>
                  </a:cubicBezTo>
                  <a:cubicBezTo>
                    <a:pt x="630849" y="875085"/>
                    <a:pt x="812800" y="679191"/>
                    <a:pt x="812800" y="437543"/>
                  </a:cubicBezTo>
                  <a:cubicBezTo>
                    <a:pt x="812800" y="19589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3464"/>
              <a:ext cx="660400" cy="73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49"/>
                </a:lnSpc>
              </a:pPr>
              <a:r>
                <a:rPr lang="en-US" sz="3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0408" y="2676747"/>
            <a:ext cx="5660064" cy="659470"/>
            <a:chOff x="0" y="0"/>
            <a:chExt cx="1409140" cy="1641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140" cy="164183"/>
            </a:xfrm>
            <a:custGeom>
              <a:avLst/>
              <a:gdLst/>
              <a:ahLst/>
              <a:cxnLst/>
              <a:rect l="l" t="t" r="r" b="b"/>
              <a:pathLst>
                <a:path w="1409140" h="164183">
                  <a:moveTo>
                    <a:pt x="0" y="0"/>
                  </a:moveTo>
                  <a:lnTo>
                    <a:pt x="1409140" y="0"/>
                  </a:lnTo>
                  <a:lnTo>
                    <a:pt x="1409140" y="164183"/>
                  </a:lnTo>
                  <a:lnTo>
                    <a:pt x="0" y="164183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09140" cy="192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TextBlob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9351" y="6075139"/>
            <a:ext cx="5660064" cy="3160267"/>
            <a:chOff x="0" y="0"/>
            <a:chExt cx="1409140" cy="7867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9140" cy="786786"/>
            </a:xfrm>
            <a:custGeom>
              <a:avLst/>
              <a:gdLst/>
              <a:ahLst/>
              <a:cxnLst/>
              <a:rect l="l" t="t" r="r" b="b"/>
              <a:pathLst>
                <a:path w="1409140" h="786786">
                  <a:moveTo>
                    <a:pt x="69759" y="0"/>
                  </a:moveTo>
                  <a:lnTo>
                    <a:pt x="1339382" y="0"/>
                  </a:lnTo>
                  <a:cubicBezTo>
                    <a:pt x="1357883" y="0"/>
                    <a:pt x="1375626" y="7350"/>
                    <a:pt x="1388708" y="20432"/>
                  </a:cubicBezTo>
                  <a:cubicBezTo>
                    <a:pt x="1401791" y="33514"/>
                    <a:pt x="1409140" y="51257"/>
                    <a:pt x="1409140" y="69759"/>
                  </a:cubicBezTo>
                  <a:lnTo>
                    <a:pt x="1409140" y="717027"/>
                  </a:lnTo>
                  <a:cubicBezTo>
                    <a:pt x="1409140" y="735528"/>
                    <a:pt x="1401791" y="753272"/>
                    <a:pt x="1388708" y="766354"/>
                  </a:cubicBezTo>
                  <a:cubicBezTo>
                    <a:pt x="1375626" y="779436"/>
                    <a:pt x="1357883" y="786786"/>
                    <a:pt x="1339382" y="786786"/>
                  </a:cubicBezTo>
                  <a:lnTo>
                    <a:pt x="69759" y="786786"/>
                  </a:lnTo>
                  <a:cubicBezTo>
                    <a:pt x="31232" y="786786"/>
                    <a:pt x="0" y="755554"/>
                    <a:pt x="0" y="717027"/>
                  </a:cubicBezTo>
                  <a:lnTo>
                    <a:pt x="0" y="69759"/>
                  </a:lnTo>
                  <a:cubicBezTo>
                    <a:pt x="0" y="31232"/>
                    <a:pt x="31232" y="0"/>
                    <a:pt x="6975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09140" cy="815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11321" y="5538910"/>
            <a:ext cx="996125" cy="1072459"/>
            <a:chOff x="0" y="0"/>
            <a:chExt cx="812800" cy="8750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75085"/>
            </a:xfrm>
            <a:custGeom>
              <a:avLst/>
              <a:gdLst/>
              <a:ahLst/>
              <a:cxnLst/>
              <a:rect l="l" t="t" r="r" b="b"/>
              <a:pathLst>
                <a:path w="812800" h="875085">
                  <a:moveTo>
                    <a:pt x="406400" y="0"/>
                  </a:moveTo>
                  <a:cubicBezTo>
                    <a:pt x="181951" y="0"/>
                    <a:pt x="0" y="195895"/>
                    <a:pt x="0" y="437543"/>
                  </a:cubicBezTo>
                  <a:cubicBezTo>
                    <a:pt x="0" y="679191"/>
                    <a:pt x="181951" y="875085"/>
                    <a:pt x="406400" y="875085"/>
                  </a:cubicBezTo>
                  <a:cubicBezTo>
                    <a:pt x="630849" y="875085"/>
                    <a:pt x="812800" y="679191"/>
                    <a:pt x="812800" y="437543"/>
                  </a:cubicBezTo>
                  <a:cubicBezTo>
                    <a:pt x="812800" y="19589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3464"/>
              <a:ext cx="660400" cy="73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0"/>
                </a:lnSpc>
              </a:pPr>
              <a:r>
                <a:rPr lang="en-US" sz="35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9351" y="6611369"/>
            <a:ext cx="5660064" cy="659470"/>
            <a:chOff x="0" y="0"/>
            <a:chExt cx="1409140" cy="1641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09140" cy="164183"/>
            </a:xfrm>
            <a:custGeom>
              <a:avLst/>
              <a:gdLst/>
              <a:ahLst/>
              <a:cxnLst/>
              <a:rect l="l" t="t" r="r" b="b"/>
              <a:pathLst>
                <a:path w="1409140" h="164183">
                  <a:moveTo>
                    <a:pt x="0" y="0"/>
                  </a:moveTo>
                  <a:lnTo>
                    <a:pt x="1409140" y="0"/>
                  </a:lnTo>
                  <a:lnTo>
                    <a:pt x="1409140" y="164183"/>
                  </a:lnTo>
                  <a:lnTo>
                    <a:pt x="0" y="164183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09140" cy="192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VADER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805385" y="1828989"/>
            <a:ext cx="10832207" cy="8240992"/>
            <a:chOff x="0" y="0"/>
            <a:chExt cx="2696806" cy="20516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696807" cy="2051693"/>
            </a:xfrm>
            <a:custGeom>
              <a:avLst/>
              <a:gdLst/>
              <a:ahLst/>
              <a:cxnLst/>
              <a:rect l="l" t="t" r="r" b="b"/>
              <a:pathLst>
                <a:path w="2696807" h="2051693">
                  <a:moveTo>
                    <a:pt x="36450" y="0"/>
                  </a:moveTo>
                  <a:lnTo>
                    <a:pt x="2660356" y="0"/>
                  </a:lnTo>
                  <a:cubicBezTo>
                    <a:pt x="2680487" y="0"/>
                    <a:pt x="2696807" y="16319"/>
                    <a:pt x="2696807" y="36450"/>
                  </a:cubicBezTo>
                  <a:lnTo>
                    <a:pt x="2696807" y="2015242"/>
                  </a:lnTo>
                  <a:cubicBezTo>
                    <a:pt x="2696807" y="2035373"/>
                    <a:pt x="2680487" y="2051693"/>
                    <a:pt x="2660356" y="2051693"/>
                  </a:cubicBezTo>
                  <a:lnTo>
                    <a:pt x="36450" y="2051693"/>
                  </a:lnTo>
                  <a:cubicBezTo>
                    <a:pt x="16319" y="2051693"/>
                    <a:pt x="0" y="2035373"/>
                    <a:pt x="0" y="2015242"/>
                  </a:cubicBezTo>
                  <a:lnTo>
                    <a:pt x="0" y="36450"/>
                  </a:lnTo>
                  <a:cubicBezTo>
                    <a:pt x="0" y="16319"/>
                    <a:pt x="16319" y="0"/>
                    <a:pt x="36450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2696806" cy="2080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05385" y="1444307"/>
            <a:ext cx="10832207" cy="814306"/>
            <a:chOff x="0" y="0"/>
            <a:chExt cx="2696806" cy="2027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96807" cy="202731"/>
            </a:xfrm>
            <a:custGeom>
              <a:avLst/>
              <a:gdLst/>
              <a:ahLst/>
              <a:cxnLst/>
              <a:rect l="l" t="t" r="r" b="b"/>
              <a:pathLst>
                <a:path w="2696807" h="202731">
                  <a:moveTo>
                    <a:pt x="0" y="0"/>
                  </a:moveTo>
                  <a:lnTo>
                    <a:pt x="2696807" y="0"/>
                  </a:lnTo>
                  <a:lnTo>
                    <a:pt x="2696807" y="202731"/>
                  </a:lnTo>
                  <a:lnTo>
                    <a:pt x="0" y="202731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2696806" cy="23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Results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9195457" y="2391963"/>
            <a:ext cx="6052063" cy="4986499"/>
          </a:xfrm>
          <a:custGeom>
            <a:avLst/>
            <a:gdLst/>
            <a:ahLst/>
            <a:cxnLst/>
            <a:rect l="l" t="t" r="r" b="b"/>
            <a:pathLst>
              <a:path w="6052063" h="4986499">
                <a:moveTo>
                  <a:pt x="0" y="0"/>
                </a:moveTo>
                <a:lnTo>
                  <a:pt x="6052063" y="0"/>
                </a:lnTo>
                <a:lnTo>
                  <a:pt x="6052063" y="4986499"/>
                </a:lnTo>
                <a:lnTo>
                  <a:pt x="0" y="4986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07" t="-502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8" name="TextBox 28"/>
          <p:cNvSpPr txBox="1"/>
          <p:nvPr/>
        </p:nvSpPr>
        <p:spPr>
          <a:xfrm>
            <a:off x="3011321" y="525253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Sentiment Analysis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02370" y="4081585"/>
            <a:ext cx="521402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Lexicon-based NLP tool for polarity and subjectivity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70579" y="3507766"/>
            <a:ext cx="4219720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Package: textblob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02370" y="8016206"/>
            <a:ext cx="521402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Lexicon and rule-based tool to capture emotional intensity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3056" y="7442388"/>
            <a:ext cx="5092656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Package: nltk.sentiment.vader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00332" y="7693213"/>
            <a:ext cx="10242313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Couples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Strongly positively and expressive, with high ratings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Families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Positive and expressive, but slightly lower ratings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Groups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Moderately subjective, less positive and lower ratings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Solo Travelers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Least satisfied with lowest polarity, subjective and ratings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584678" y="3363396"/>
            <a:ext cx="5660064" cy="4096438"/>
            <a:chOff x="0" y="0"/>
            <a:chExt cx="1409140" cy="10198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9140" cy="1019857"/>
            </a:xfrm>
            <a:custGeom>
              <a:avLst/>
              <a:gdLst/>
              <a:ahLst/>
              <a:cxnLst/>
              <a:rect l="l" t="t" r="r" b="b"/>
              <a:pathLst>
                <a:path w="1409140" h="1019857">
                  <a:moveTo>
                    <a:pt x="69759" y="0"/>
                  </a:moveTo>
                  <a:lnTo>
                    <a:pt x="1339382" y="0"/>
                  </a:lnTo>
                  <a:cubicBezTo>
                    <a:pt x="1357883" y="0"/>
                    <a:pt x="1375626" y="7350"/>
                    <a:pt x="1388708" y="20432"/>
                  </a:cubicBezTo>
                  <a:cubicBezTo>
                    <a:pt x="1401791" y="33514"/>
                    <a:pt x="1409140" y="51257"/>
                    <a:pt x="1409140" y="69759"/>
                  </a:cubicBezTo>
                  <a:lnTo>
                    <a:pt x="1409140" y="950098"/>
                  </a:lnTo>
                  <a:cubicBezTo>
                    <a:pt x="1409140" y="988625"/>
                    <a:pt x="1377908" y="1019857"/>
                    <a:pt x="1339382" y="1019857"/>
                  </a:cubicBezTo>
                  <a:lnTo>
                    <a:pt x="69759" y="1019857"/>
                  </a:lnTo>
                  <a:cubicBezTo>
                    <a:pt x="31232" y="1019857"/>
                    <a:pt x="0" y="988625"/>
                    <a:pt x="0" y="950098"/>
                  </a:cubicBezTo>
                  <a:lnTo>
                    <a:pt x="0" y="69759"/>
                  </a:lnTo>
                  <a:cubicBezTo>
                    <a:pt x="0" y="31232"/>
                    <a:pt x="31232" y="0"/>
                    <a:pt x="69759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09140" cy="1048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16647" y="2827166"/>
            <a:ext cx="996125" cy="1072459"/>
            <a:chOff x="0" y="0"/>
            <a:chExt cx="812800" cy="8750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75085"/>
            </a:xfrm>
            <a:custGeom>
              <a:avLst/>
              <a:gdLst/>
              <a:ahLst/>
              <a:cxnLst/>
              <a:rect l="l" t="t" r="r" b="b"/>
              <a:pathLst>
                <a:path w="812800" h="875085">
                  <a:moveTo>
                    <a:pt x="406400" y="0"/>
                  </a:moveTo>
                  <a:cubicBezTo>
                    <a:pt x="181951" y="0"/>
                    <a:pt x="0" y="195895"/>
                    <a:pt x="0" y="437543"/>
                  </a:cubicBezTo>
                  <a:cubicBezTo>
                    <a:pt x="0" y="679191"/>
                    <a:pt x="181951" y="875085"/>
                    <a:pt x="406400" y="875085"/>
                  </a:cubicBezTo>
                  <a:cubicBezTo>
                    <a:pt x="630849" y="875085"/>
                    <a:pt x="812800" y="679191"/>
                    <a:pt x="812800" y="437543"/>
                  </a:cubicBezTo>
                  <a:cubicBezTo>
                    <a:pt x="812800" y="19589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3464"/>
              <a:ext cx="660400" cy="73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49"/>
                </a:lnSpc>
              </a:pPr>
              <a:r>
                <a:rPr lang="en-US" sz="3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4678" y="3899625"/>
            <a:ext cx="5660064" cy="659470"/>
            <a:chOff x="0" y="0"/>
            <a:chExt cx="1409140" cy="1641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140" cy="164183"/>
            </a:xfrm>
            <a:custGeom>
              <a:avLst/>
              <a:gdLst/>
              <a:ahLst/>
              <a:cxnLst/>
              <a:rect l="l" t="t" r="r" b="b"/>
              <a:pathLst>
                <a:path w="1409140" h="164183">
                  <a:moveTo>
                    <a:pt x="0" y="0"/>
                  </a:moveTo>
                  <a:lnTo>
                    <a:pt x="1409140" y="0"/>
                  </a:lnTo>
                  <a:lnTo>
                    <a:pt x="1409140" y="164183"/>
                  </a:lnTo>
                  <a:lnTo>
                    <a:pt x="0" y="164183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09140" cy="192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Latent Dirichlet Allocation (LDA)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62939" y="2059135"/>
            <a:ext cx="11118129" cy="7983940"/>
            <a:chOff x="0" y="0"/>
            <a:chExt cx="2696806" cy="19365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96807" cy="1936579"/>
            </a:xfrm>
            <a:custGeom>
              <a:avLst/>
              <a:gdLst/>
              <a:ahLst/>
              <a:cxnLst/>
              <a:rect l="l" t="t" r="r" b="b"/>
              <a:pathLst>
                <a:path w="2696807" h="1936579">
                  <a:moveTo>
                    <a:pt x="35513" y="0"/>
                  </a:moveTo>
                  <a:lnTo>
                    <a:pt x="2661294" y="0"/>
                  </a:lnTo>
                  <a:cubicBezTo>
                    <a:pt x="2680907" y="0"/>
                    <a:pt x="2696807" y="15900"/>
                    <a:pt x="2696807" y="35513"/>
                  </a:cubicBezTo>
                  <a:lnTo>
                    <a:pt x="2696807" y="1901067"/>
                  </a:lnTo>
                  <a:cubicBezTo>
                    <a:pt x="2696807" y="1910485"/>
                    <a:pt x="2693065" y="1919518"/>
                    <a:pt x="2686405" y="1926178"/>
                  </a:cubicBezTo>
                  <a:cubicBezTo>
                    <a:pt x="2679745" y="1932838"/>
                    <a:pt x="2670712" y="1936579"/>
                    <a:pt x="2661294" y="1936579"/>
                  </a:cubicBezTo>
                  <a:lnTo>
                    <a:pt x="35513" y="1936579"/>
                  </a:lnTo>
                  <a:cubicBezTo>
                    <a:pt x="26094" y="1936579"/>
                    <a:pt x="17061" y="1932838"/>
                    <a:pt x="10402" y="1926178"/>
                  </a:cubicBezTo>
                  <a:cubicBezTo>
                    <a:pt x="3742" y="1919518"/>
                    <a:pt x="0" y="1910485"/>
                    <a:pt x="0" y="1901067"/>
                  </a:cubicBezTo>
                  <a:lnTo>
                    <a:pt x="0" y="35513"/>
                  </a:lnTo>
                  <a:cubicBezTo>
                    <a:pt x="0" y="26094"/>
                    <a:pt x="3742" y="17061"/>
                    <a:pt x="10402" y="10402"/>
                  </a:cubicBezTo>
                  <a:cubicBezTo>
                    <a:pt x="17061" y="3742"/>
                    <a:pt x="26094" y="0"/>
                    <a:pt x="35513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696806" cy="196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62939" y="1664299"/>
            <a:ext cx="11118129" cy="835800"/>
            <a:chOff x="0" y="0"/>
            <a:chExt cx="2696806" cy="2027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96807" cy="202731"/>
            </a:xfrm>
            <a:custGeom>
              <a:avLst/>
              <a:gdLst/>
              <a:ahLst/>
              <a:cxnLst/>
              <a:rect l="l" t="t" r="r" b="b"/>
              <a:pathLst>
                <a:path w="2696807" h="202731">
                  <a:moveTo>
                    <a:pt x="0" y="0"/>
                  </a:moveTo>
                  <a:lnTo>
                    <a:pt x="2696807" y="0"/>
                  </a:lnTo>
                  <a:lnTo>
                    <a:pt x="2696807" y="202731"/>
                  </a:lnTo>
                  <a:lnTo>
                    <a:pt x="0" y="202731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696806" cy="23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Results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8698872" y="2601494"/>
            <a:ext cx="6846264" cy="4257366"/>
          </a:xfrm>
          <a:custGeom>
            <a:avLst/>
            <a:gdLst/>
            <a:ahLst/>
            <a:cxnLst/>
            <a:rect l="l" t="t" r="r" b="b"/>
            <a:pathLst>
              <a:path w="5866983" h="3740202">
                <a:moveTo>
                  <a:pt x="0" y="0"/>
                </a:moveTo>
                <a:lnTo>
                  <a:pt x="5866983" y="0"/>
                </a:lnTo>
                <a:lnTo>
                  <a:pt x="5866983" y="3740202"/>
                </a:lnTo>
                <a:lnTo>
                  <a:pt x="0" y="374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aphicFrame>
        <p:nvGraphicFramePr>
          <p:cNvPr id="19" name="Object 19"/>
          <p:cNvGraphicFramePr/>
          <p:nvPr/>
        </p:nvGraphicFramePr>
        <p:xfrm>
          <a:off x="7351346" y="6391259"/>
          <a:ext cx="7852508" cy="2945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9410700" imgH="4508500" progId="Excel.Sheet.12">
                  <p:embed/>
                </p:oleObj>
              </mc:Choice>
              <mc:Fallback>
                <p:oleObj name="Worksheet" r:id="rId5" imgW="9410700" imgH="4508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51346" y="6391259"/>
                        <a:ext cx="7852508" cy="2945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/>
          <p:cNvGraphicFramePr/>
          <p:nvPr>
            <p:extLst>
              <p:ext uri="{D42A27DB-BD31-4B8C-83A1-F6EECF244321}">
                <p14:modId xmlns:p14="http://schemas.microsoft.com/office/powerpoint/2010/main" val="4078114712"/>
              </p:ext>
            </p:extLst>
          </p:nvPr>
        </p:nvGraphicFramePr>
        <p:xfrm>
          <a:off x="12122004" y="6391259"/>
          <a:ext cx="7155986" cy="4789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8585200" imgH="6210300" progId="Excel.Sheet.12">
                  <p:embed/>
                </p:oleObj>
              </mc:Choice>
              <mc:Fallback>
                <p:oleObj name="Worksheet" r:id="rId7" imgW="8585200" imgH="621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22004" y="6391259"/>
                        <a:ext cx="7155986" cy="4789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1"/>
          <p:cNvSpPr txBox="1"/>
          <p:nvPr/>
        </p:nvSpPr>
        <p:spPr>
          <a:xfrm>
            <a:off x="807696" y="5739387"/>
            <a:ext cx="5214027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Unsupervised machine learning technique to uncover hidden topics in text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4850" y="4730644"/>
            <a:ext cx="421972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Package: 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scikit-learn and pyLDAvis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11321" y="525253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Topic Modelling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A7602D-7F96-2CB1-3692-572939E25F7E}"/>
              </a:ext>
            </a:extLst>
          </p:cNvPr>
          <p:cNvSpPr/>
          <p:nvPr/>
        </p:nvSpPr>
        <p:spPr>
          <a:xfrm>
            <a:off x="12954000" y="7399113"/>
            <a:ext cx="533400" cy="606206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F84295-60DD-D1AF-A827-CB43E9EB7A86}"/>
              </a:ext>
            </a:extLst>
          </p:cNvPr>
          <p:cNvSpPr/>
          <p:nvPr/>
        </p:nvSpPr>
        <p:spPr>
          <a:xfrm>
            <a:off x="12954000" y="8410148"/>
            <a:ext cx="533400" cy="606206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433310" y="1902060"/>
            <a:ext cx="17378683" cy="7580033"/>
            <a:chOff x="0" y="0"/>
            <a:chExt cx="4215363" cy="1838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5363" cy="1838608"/>
            </a:xfrm>
            <a:custGeom>
              <a:avLst/>
              <a:gdLst/>
              <a:ahLst/>
              <a:cxnLst/>
              <a:rect l="l" t="t" r="r" b="b"/>
              <a:pathLst>
                <a:path w="4215363" h="1838608">
                  <a:moveTo>
                    <a:pt x="22720" y="0"/>
                  </a:moveTo>
                  <a:lnTo>
                    <a:pt x="4192643" y="0"/>
                  </a:lnTo>
                  <a:cubicBezTo>
                    <a:pt x="4205191" y="0"/>
                    <a:pt x="4215363" y="10172"/>
                    <a:pt x="4215363" y="22720"/>
                  </a:cubicBezTo>
                  <a:lnTo>
                    <a:pt x="4215363" y="1815888"/>
                  </a:lnTo>
                  <a:cubicBezTo>
                    <a:pt x="4215363" y="1828436"/>
                    <a:pt x="4205191" y="1838608"/>
                    <a:pt x="4192643" y="1838608"/>
                  </a:cubicBezTo>
                  <a:lnTo>
                    <a:pt x="22720" y="1838608"/>
                  </a:lnTo>
                  <a:cubicBezTo>
                    <a:pt x="10172" y="1838608"/>
                    <a:pt x="0" y="1828436"/>
                    <a:pt x="0" y="1815888"/>
                  </a:cubicBezTo>
                  <a:lnTo>
                    <a:pt x="0" y="22720"/>
                  </a:lnTo>
                  <a:cubicBezTo>
                    <a:pt x="0" y="10172"/>
                    <a:pt x="10172" y="0"/>
                    <a:pt x="22720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15363" cy="1867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3310" y="1507224"/>
            <a:ext cx="17378683" cy="835800"/>
            <a:chOff x="0" y="0"/>
            <a:chExt cx="4215363" cy="2027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15363" cy="202731"/>
            </a:xfrm>
            <a:custGeom>
              <a:avLst/>
              <a:gdLst/>
              <a:ahLst/>
              <a:cxnLst/>
              <a:rect l="l" t="t" r="r" b="b"/>
              <a:pathLst>
                <a:path w="4215363" h="202731">
                  <a:moveTo>
                    <a:pt x="0" y="0"/>
                  </a:moveTo>
                  <a:lnTo>
                    <a:pt x="4215363" y="0"/>
                  </a:lnTo>
                  <a:lnTo>
                    <a:pt x="4215363" y="202731"/>
                  </a:lnTo>
                  <a:lnTo>
                    <a:pt x="0" y="202731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15363" cy="23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pyLDAvis - Topic 7 and 9 in Negative Reviews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44964" y="3122781"/>
            <a:ext cx="5116152" cy="5542498"/>
          </a:xfrm>
          <a:custGeom>
            <a:avLst/>
            <a:gdLst/>
            <a:ahLst/>
            <a:cxnLst/>
            <a:rect l="l" t="t" r="r" b="b"/>
            <a:pathLst>
              <a:path w="5116152" h="5542498">
                <a:moveTo>
                  <a:pt x="0" y="0"/>
                </a:moveTo>
                <a:lnTo>
                  <a:pt x="5116153" y="0"/>
                </a:lnTo>
                <a:lnTo>
                  <a:pt x="5116153" y="5542498"/>
                </a:lnTo>
                <a:lnTo>
                  <a:pt x="0" y="5542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1" t="-11085" r="-2267" b="-2244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5861117" y="3122781"/>
            <a:ext cx="5112326" cy="5632255"/>
          </a:xfrm>
          <a:custGeom>
            <a:avLst/>
            <a:gdLst/>
            <a:ahLst/>
            <a:cxnLst/>
            <a:rect l="l" t="t" r="r" b="b"/>
            <a:pathLst>
              <a:path w="5112326" h="5632255">
                <a:moveTo>
                  <a:pt x="0" y="0"/>
                </a:moveTo>
                <a:lnTo>
                  <a:pt x="5112326" y="0"/>
                </a:lnTo>
                <a:lnTo>
                  <a:pt x="5112326" y="5632255"/>
                </a:lnTo>
                <a:lnTo>
                  <a:pt x="0" y="563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97" t="-10510" r="-1659" b="-981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1" name="Group 11"/>
          <p:cNvGrpSpPr/>
          <p:nvPr/>
        </p:nvGrpSpPr>
        <p:grpSpPr>
          <a:xfrm>
            <a:off x="11370746" y="2852808"/>
            <a:ext cx="6045629" cy="2768363"/>
            <a:chOff x="0" y="0"/>
            <a:chExt cx="1592264" cy="7291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92264" cy="729116"/>
            </a:xfrm>
            <a:custGeom>
              <a:avLst/>
              <a:gdLst/>
              <a:ahLst/>
              <a:cxnLst/>
              <a:rect l="l" t="t" r="r" b="b"/>
              <a:pathLst>
                <a:path w="1592264" h="729116">
                  <a:moveTo>
                    <a:pt x="65310" y="0"/>
                  </a:moveTo>
                  <a:lnTo>
                    <a:pt x="1526955" y="0"/>
                  </a:lnTo>
                  <a:cubicBezTo>
                    <a:pt x="1563024" y="0"/>
                    <a:pt x="1592264" y="29240"/>
                    <a:pt x="1592264" y="65310"/>
                  </a:cubicBezTo>
                  <a:lnTo>
                    <a:pt x="1592264" y="663806"/>
                  </a:lnTo>
                  <a:cubicBezTo>
                    <a:pt x="1592264" y="699876"/>
                    <a:pt x="1563024" y="729116"/>
                    <a:pt x="1526955" y="729116"/>
                  </a:cubicBezTo>
                  <a:lnTo>
                    <a:pt x="65310" y="729116"/>
                  </a:lnTo>
                  <a:cubicBezTo>
                    <a:pt x="29240" y="729116"/>
                    <a:pt x="0" y="699876"/>
                    <a:pt x="0" y="663806"/>
                  </a:cubicBezTo>
                  <a:lnTo>
                    <a:pt x="0" y="65310"/>
                  </a:lnTo>
                  <a:cubicBezTo>
                    <a:pt x="0" y="29240"/>
                    <a:pt x="29240" y="0"/>
                    <a:pt x="65310" y="0"/>
                  </a:cubicBezTo>
                  <a:close/>
                </a:path>
              </a:pathLst>
            </a:custGeom>
            <a:solidFill>
              <a:srgbClr val="BFECAC"/>
            </a:solidFill>
            <a:ln w="38100" cap="rnd">
              <a:solidFill>
                <a:srgbClr val="00B050"/>
              </a:solidFill>
              <a:prstDash val="lgDash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592264" cy="757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11321" y="525253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Topic Modelling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76705" y="3074940"/>
            <a:ext cx="5433712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Topic 7 - Customer Service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Frequent mentions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i="1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staff, room, pay, bad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Unhelpful staff &amp; slow response times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Service mismatched with guest experiences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370746" y="6015108"/>
            <a:ext cx="6045629" cy="2499092"/>
            <a:chOff x="0" y="0"/>
            <a:chExt cx="1592264" cy="658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92264" cy="658197"/>
            </a:xfrm>
            <a:custGeom>
              <a:avLst/>
              <a:gdLst/>
              <a:ahLst/>
              <a:cxnLst/>
              <a:rect l="l" t="t" r="r" b="b"/>
              <a:pathLst>
                <a:path w="1592264" h="658197">
                  <a:moveTo>
                    <a:pt x="65310" y="0"/>
                  </a:moveTo>
                  <a:lnTo>
                    <a:pt x="1526955" y="0"/>
                  </a:lnTo>
                  <a:cubicBezTo>
                    <a:pt x="1563024" y="0"/>
                    <a:pt x="1592264" y="29240"/>
                    <a:pt x="1592264" y="65310"/>
                  </a:cubicBezTo>
                  <a:lnTo>
                    <a:pt x="1592264" y="592887"/>
                  </a:lnTo>
                  <a:cubicBezTo>
                    <a:pt x="1592264" y="628957"/>
                    <a:pt x="1563024" y="658197"/>
                    <a:pt x="1526955" y="658197"/>
                  </a:cubicBezTo>
                  <a:lnTo>
                    <a:pt x="65310" y="658197"/>
                  </a:lnTo>
                  <a:cubicBezTo>
                    <a:pt x="29240" y="658197"/>
                    <a:pt x="0" y="628957"/>
                    <a:pt x="0" y="592887"/>
                  </a:cubicBezTo>
                  <a:lnTo>
                    <a:pt x="0" y="65310"/>
                  </a:lnTo>
                  <a:cubicBezTo>
                    <a:pt x="0" y="29240"/>
                    <a:pt x="29240" y="0"/>
                    <a:pt x="65310" y="0"/>
                  </a:cubicBezTo>
                  <a:close/>
                </a:path>
              </a:pathLst>
            </a:custGeom>
            <a:solidFill>
              <a:srgbClr val="BFECAC"/>
            </a:solidFill>
            <a:ln w="38100" cap="rnd">
              <a:solidFill>
                <a:srgbClr val="00B050"/>
              </a:solidFill>
              <a:prstDash val="lgDash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592264" cy="686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676705" y="6293104"/>
            <a:ext cx="5433712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Topic 9 - Hotel Recreational Facilities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Frequent mentions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i="1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room, money, bad, pool, crowd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Overcrowding in shared facilities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Price mismatch with hotel quality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6805385" y="1828989"/>
            <a:ext cx="10832207" cy="8240992"/>
            <a:chOff x="0" y="0"/>
            <a:chExt cx="2696806" cy="2051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07" cy="2051693"/>
            </a:xfrm>
            <a:custGeom>
              <a:avLst/>
              <a:gdLst/>
              <a:ahLst/>
              <a:cxnLst/>
              <a:rect l="l" t="t" r="r" b="b"/>
              <a:pathLst>
                <a:path w="2696807" h="2051693">
                  <a:moveTo>
                    <a:pt x="36450" y="0"/>
                  </a:moveTo>
                  <a:lnTo>
                    <a:pt x="2660356" y="0"/>
                  </a:lnTo>
                  <a:cubicBezTo>
                    <a:pt x="2680487" y="0"/>
                    <a:pt x="2696807" y="16319"/>
                    <a:pt x="2696807" y="36450"/>
                  </a:cubicBezTo>
                  <a:lnTo>
                    <a:pt x="2696807" y="2015242"/>
                  </a:lnTo>
                  <a:cubicBezTo>
                    <a:pt x="2696807" y="2035373"/>
                    <a:pt x="2680487" y="2051693"/>
                    <a:pt x="2660356" y="2051693"/>
                  </a:cubicBezTo>
                  <a:lnTo>
                    <a:pt x="36450" y="2051693"/>
                  </a:lnTo>
                  <a:cubicBezTo>
                    <a:pt x="16319" y="2051693"/>
                    <a:pt x="0" y="2035373"/>
                    <a:pt x="0" y="2015242"/>
                  </a:cubicBezTo>
                  <a:lnTo>
                    <a:pt x="0" y="36450"/>
                  </a:lnTo>
                  <a:cubicBezTo>
                    <a:pt x="0" y="16319"/>
                    <a:pt x="16319" y="0"/>
                    <a:pt x="36450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696806" cy="2080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05385" y="1444307"/>
            <a:ext cx="10832207" cy="814306"/>
            <a:chOff x="0" y="0"/>
            <a:chExt cx="2696806" cy="2027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6807" cy="202731"/>
            </a:xfrm>
            <a:custGeom>
              <a:avLst/>
              <a:gdLst/>
              <a:ahLst/>
              <a:cxnLst/>
              <a:rect l="l" t="t" r="r" b="b"/>
              <a:pathLst>
                <a:path w="2696807" h="202731">
                  <a:moveTo>
                    <a:pt x="0" y="0"/>
                  </a:moveTo>
                  <a:lnTo>
                    <a:pt x="2696807" y="0"/>
                  </a:lnTo>
                  <a:lnTo>
                    <a:pt x="2696807" y="202731"/>
                  </a:lnTo>
                  <a:lnTo>
                    <a:pt x="0" y="202731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696806" cy="23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Comparison - Advantages &amp; Disadvantages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2791871" y="402507"/>
            <a:ext cx="12222662" cy="60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8"/>
              </a:lnSpc>
              <a:spcBef>
                <a:spcPct val="0"/>
              </a:spcBef>
            </a:pPr>
            <a:r>
              <a:rPr lang="en-US" sz="4508" spc="-3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Predictive Modelling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63952" y="1623157"/>
            <a:ext cx="5763648" cy="2490931"/>
            <a:chOff x="0" y="0"/>
            <a:chExt cx="1549624" cy="6697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89686" y="1240917"/>
            <a:ext cx="771129" cy="754956"/>
            <a:chOff x="0" y="0"/>
            <a:chExt cx="893832" cy="8750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8163" y="1942670"/>
            <a:ext cx="5662425" cy="493929"/>
            <a:chOff x="0" y="0"/>
            <a:chExt cx="1522409" cy="1327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Logistic Regression (LR)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63952" y="4610628"/>
            <a:ext cx="5763648" cy="2490931"/>
            <a:chOff x="0" y="0"/>
            <a:chExt cx="1549624" cy="6697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89686" y="4228388"/>
            <a:ext cx="771129" cy="754956"/>
            <a:chOff x="0" y="0"/>
            <a:chExt cx="893832" cy="8750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08163" y="4930141"/>
            <a:ext cx="5662425" cy="493929"/>
            <a:chOff x="0" y="0"/>
            <a:chExt cx="1522409" cy="1327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Random Forest (RF)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08163" y="7617396"/>
            <a:ext cx="5763648" cy="2490931"/>
            <a:chOff x="0" y="0"/>
            <a:chExt cx="1549624" cy="66971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933896" y="7235156"/>
            <a:ext cx="771129" cy="754956"/>
            <a:chOff x="0" y="0"/>
            <a:chExt cx="893832" cy="87508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52373" y="7936909"/>
            <a:ext cx="5662425" cy="493929"/>
            <a:chOff x="0" y="0"/>
            <a:chExt cx="1522409" cy="13279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XGBoost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20526" y="3208045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Supervised ML model for binary classification using sigmoid function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97266" y="2505676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sklearn.linear_model.LogisticRegression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20526" y="6195517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Ensemble model combining multiple decision trees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97266" y="5493147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sklearn.ensemble.RandomForestClassifier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64736" y="9202285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Gradient boosting algorithm that builds decision trees sequentially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41476" y="8499915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xgboost.XGBClassifier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2061D46-B707-8A7A-E40A-101B68F6B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734" y="2456624"/>
            <a:ext cx="10381972" cy="73748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6805385" y="2327352"/>
            <a:ext cx="10832207" cy="7429311"/>
            <a:chOff x="0" y="0"/>
            <a:chExt cx="2696806" cy="1849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07" cy="1849615"/>
            </a:xfrm>
            <a:custGeom>
              <a:avLst/>
              <a:gdLst/>
              <a:ahLst/>
              <a:cxnLst/>
              <a:rect l="l" t="t" r="r" b="b"/>
              <a:pathLst>
                <a:path w="2696807" h="1849615">
                  <a:moveTo>
                    <a:pt x="36450" y="0"/>
                  </a:moveTo>
                  <a:lnTo>
                    <a:pt x="2660356" y="0"/>
                  </a:lnTo>
                  <a:cubicBezTo>
                    <a:pt x="2680487" y="0"/>
                    <a:pt x="2696807" y="16319"/>
                    <a:pt x="2696807" y="36450"/>
                  </a:cubicBezTo>
                  <a:lnTo>
                    <a:pt x="2696807" y="1813165"/>
                  </a:lnTo>
                  <a:cubicBezTo>
                    <a:pt x="2696807" y="1833296"/>
                    <a:pt x="2680487" y="1849615"/>
                    <a:pt x="2660356" y="1849615"/>
                  </a:cubicBezTo>
                  <a:lnTo>
                    <a:pt x="36450" y="1849615"/>
                  </a:lnTo>
                  <a:cubicBezTo>
                    <a:pt x="16319" y="1849615"/>
                    <a:pt x="0" y="1833296"/>
                    <a:pt x="0" y="1813165"/>
                  </a:cubicBezTo>
                  <a:lnTo>
                    <a:pt x="0" y="36450"/>
                  </a:lnTo>
                  <a:cubicBezTo>
                    <a:pt x="0" y="16319"/>
                    <a:pt x="16319" y="0"/>
                    <a:pt x="36450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696806" cy="1878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05385" y="1942670"/>
            <a:ext cx="10832207" cy="814306"/>
            <a:chOff x="0" y="0"/>
            <a:chExt cx="2696806" cy="2027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6807" cy="202731"/>
            </a:xfrm>
            <a:custGeom>
              <a:avLst/>
              <a:gdLst/>
              <a:ahLst/>
              <a:cxnLst/>
              <a:rect l="l" t="t" r="r" b="b"/>
              <a:pathLst>
                <a:path w="2696807" h="202731">
                  <a:moveTo>
                    <a:pt x="0" y="0"/>
                  </a:moveTo>
                  <a:lnTo>
                    <a:pt x="2696807" y="0"/>
                  </a:lnTo>
                  <a:lnTo>
                    <a:pt x="2696807" y="202731"/>
                  </a:lnTo>
                  <a:lnTo>
                    <a:pt x="0" y="202731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696806" cy="23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Comparison - Performance Metrics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11321" y="525253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Predictive Modelling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63952" y="1623157"/>
            <a:ext cx="5763648" cy="2490931"/>
            <a:chOff x="0" y="0"/>
            <a:chExt cx="1549624" cy="6697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89686" y="1240917"/>
            <a:ext cx="771129" cy="754956"/>
            <a:chOff x="0" y="0"/>
            <a:chExt cx="893832" cy="8750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8163" y="1942670"/>
            <a:ext cx="5662425" cy="493929"/>
            <a:chOff x="0" y="0"/>
            <a:chExt cx="1522409" cy="1327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Logistic Regression (LR)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63952" y="4610628"/>
            <a:ext cx="5763648" cy="2490931"/>
            <a:chOff x="0" y="0"/>
            <a:chExt cx="1549624" cy="6697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89686" y="4228388"/>
            <a:ext cx="771129" cy="754956"/>
            <a:chOff x="0" y="0"/>
            <a:chExt cx="893832" cy="8750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08163" y="4930141"/>
            <a:ext cx="5662425" cy="493929"/>
            <a:chOff x="0" y="0"/>
            <a:chExt cx="1522409" cy="1327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Random Forest (RF)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08163" y="7617396"/>
            <a:ext cx="5763648" cy="2490931"/>
            <a:chOff x="0" y="0"/>
            <a:chExt cx="1549624" cy="66971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933896" y="7235156"/>
            <a:ext cx="771129" cy="754956"/>
            <a:chOff x="0" y="0"/>
            <a:chExt cx="893832" cy="87508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52373" y="7936909"/>
            <a:ext cx="5662425" cy="493929"/>
            <a:chOff x="0" y="0"/>
            <a:chExt cx="1522409" cy="13279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XGBoost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7100332" y="6323819"/>
            <a:ext cx="10242313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LR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Best trade-off between detecting positive and negative reviews despite lowest overall accuracy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RF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Highest overall accuracy and best at detecting positive reviews, but very poor in detecting negative reviews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XGBoost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Good balance between detecting positive and negative reviews, with stronger overall accuracy compared to LR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20526" y="3208045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Supervised ML model for binary classification using sigmoid function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97266" y="2505676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sklearn.linear_model.LogisticRegression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20526" y="6195517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Ensemble model combining multiple decision trees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7266" y="5493147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sklearn.ensemble.RandomForestClassifier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64736" y="9202285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Gradient boosting algorithm that builds decision trees sequentially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41476" y="8499915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xgboost.XGBClassifier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26B51E7-D33F-69AA-9994-DEFB2DDB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011111"/>
            <a:ext cx="9953321" cy="27968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53700" y="1757363"/>
          <a:ext cx="5874179" cy="7121525"/>
        </p:xfrm>
        <a:graphic>
          <a:graphicData uri="http://schemas.openxmlformats.org/drawingml/2006/table">
            <a:tbl>
              <a:tblPr/>
              <a:tblGrid>
                <a:gridCol w="86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Literature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Data Understanding and Preparation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Modelling and Evaluation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 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Limitations and Future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4799313" y="-59942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1075" y="4936807"/>
            <a:ext cx="28584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6738067" y="2197334"/>
            <a:ext cx="10832207" cy="7702201"/>
            <a:chOff x="0" y="0"/>
            <a:chExt cx="2696806" cy="19175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07" cy="1917554"/>
            </a:xfrm>
            <a:custGeom>
              <a:avLst/>
              <a:gdLst/>
              <a:ahLst/>
              <a:cxnLst/>
              <a:rect l="l" t="t" r="r" b="b"/>
              <a:pathLst>
                <a:path w="2696807" h="1917554">
                  <a:moveTo>
                    <a:pt x="36450" y="0"/>
                  </a:moveTo>
                  <a:lnTo>
                    <a:pt x="2660356" y="0"/>
                  </a:lnTo>
                  <a:cubicBezTo>
                    <a:pt x="2680487" y="0"/>
                    <a:pt x="2696807" y="16319"/>
                    <a:pt x="2696807" y="36450"/>
                  </a:cubicBezTo>
                  <a:lnTo>
                    <a:pt x="2696807" y="1881104"/>
                  </a:lnTo>
                  <a:cubicBezTo>
                    <a:pt x="2696807" y="1901235"/>
                    <a:pt x="2680487" y="1917554"/>
                    <a:pt x="2660356" y="1917554"/>
                  </a:cubicBezTo>
                  <a:lnTo>
                    <a:pt x="36450" y="1917554"/>
                  </a:lnTo>
                  <a:cubicBezTo>
                    <a:pt x="16319" y="1917554"/>
                    <a:pt x="0" y="1901235"/>
                    <a:pt x="0" y="1881104"/>
                  </a:cubicBezTo>
                  <a:lnTo>
                    <a:pt x="0" y="36450"/>
                  </a:lnTo>
                  <a:cubicBezTo>
                    <a:pt x="0" y="16319"/>
                    <a:pt x="16319" y="0"/>
                    <a:pt x="36450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696806" cy="1946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8067" y="1812653"/>
            <a:ext cx="10832207" cy="814306"/>
            <a:chOff x="0" y="0"/>
            <a:chExt cx="2696806" cy="2027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6807" cy="202731"/>
            </a:xfrm>
            <a:custGeom>
              <a:avLst/>
              <a:gdLst/>
              <a:ahLst/>
              <a:cxnLst/>
              <a:rect l="l" t="t" r="r" b="b"/>
              <a:pathLst>
                <a:path w="2696807" h="202731">
                  <a:moveTo>
                    <a:pt x="0" y="0"/>
                  </a:moveTo>
                  <a:lnTo>
                    <a:pt x="2696807" y="0"/>
                  </a:lnTo>
                  <a:lnTo>
                    <a:pt x="2696807" y="202731"/>
                  </a:lnTo>
                  <a:lnTo>
                    <a:pt x="0" y="202731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696806" cy="23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Comparison - ROC-AUC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11321" y="525253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Predictive Modelling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63952" y="1623157"/>
            <a:ext cx="5763648" cy="2490931"/>
            <a:chOff x="0" y="0"/>
            <a:chExt cx="1549624" cy="6697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89686" y="1240917"/>
            <a:ext cx="771129" cy="754956"/>
            <a:chOff x="0" y="0"/>
            <a:chExt cx="893832" cy="8750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8163" y="1942670"/>
            <a:ext cx="5662425" cy="493929"/>
            <a:chOff x="0" y="0"/>
            <a:chExt cx="1522409" cy="1327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Logistic Regression (LR)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63952" y="4610628"/>
            <a:ext cx="5763648" cy="2490931"/>
            <a:chOff x="0" y="0"/>
            <a:chExt cx="1549624" cy="6697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89686" y="4228388"/>
            <a:ext cx="771129" cy="754956"/>
            <a:chOff x="0" y="0"/>
            <a:chExt cx="893832" cy="8750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08163" y="4930141"/>
            <a:ext cx="5662425" cy="493929"/>
            <a:chOff x="0" y="0"/>
            <a:chExt cx="1522409" cy="1327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Random Forest (RF)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08163" y="7617396"/>
            <a:ext cx="5763648" cy="2490931"/>
            <a:chOff x="0" y="0"/>
            <a:chExt cx="1549624" cy="66971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933896" y="7235156"/>
            <a:ext cx="771129" cy="754956"/>
            <a:chOff x="0" y="0"/>
            <a:chExt cx="893832" cy="87508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52373" y="7936909"/>
            <a:ext cx="5662425" cy="493929"/>
            <a:chOff x="0" y="0"/>
            <a:chExt cx="1522409" cy="13279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XGBoost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8947281" y="2942618"/>
            <a:ext cx="6413781" cy="3950149"/>
          </a:xfrm>
          <a:custGeom>
            <a:avLst/>
            <a:gdLst/>
            <a:ahLst/>
            <a:cxnLst/>
            <a:rect l="l" t="t" r="r" b="b"/>
            <a:pathLst>
              <a:path w="6413781" h="3950149">
                <a:moveTo>
                  <a:pt x="0" y="0"/>
                </a:moveTo>
                <a:lnTo>
                  <a:pt x="6413780" y="0"/>
                </a:lnTo>
                <a:lnTo>
                  <a:pt x="6413780" y="3950149"/>
                </a:lnTo>
                <a:lnTo>
                  <a:pt x="0" y="3950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6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8" name="TextBox 38"/>
          <p:cNvSpPr txBox="1"/>
          <p:nvPr/>
        </p:nvSpPr>
        <p:spPr>
          <a:xfrm>
            <a:off x="620526" y="3208045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Supervised ML model for binary classification using sigmoid function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97266" y="2505676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sklearn.linear_model.LogisticRegression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20526" y="6195517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Ensemble model combining multiple decision trees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97266" y="5493147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sklearn.ensemble.RandomForestClassifier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64736" y="9202285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Gradient boosting algorithm that builds decision trees sequentially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41476" y="8499915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xgboost.XGBClassifier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504239" y="6826090"/>
            <a:ext cx="9299864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All models shows strong classification ability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LR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AUC = 0.96 → Strongest ability and best trade-off between sensitivity and specificity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RF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AUC = 0.90 → Strong performance, slightly lower than LR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XGBoost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AUC = 0.913 → Similar performance to RF, but better in showing true positive for lower false positives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6738067" y="2197334"/>
            <a:ext cx="10832207" cy="7702201"/>
            <a:chOff x="0" y="0"/>
            <a:chExt cx="2696806" cy="19175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07" cy="1917554"/>
            </a:xfrm>
            <a:custGeom>
              <a:avLst/>
              <a:gdLst/>
              <a:ahLst/>
              <a:cxnLst/>
              <a:rect l="l" t="t" r="r" b="b"/>
              <a:pathLst>
                <a:path w="2696807" h="1917554">
                  <a:moveTo>
                    <a:pt x="36450" y="0"/>
                  </a:moveTo>
                  <a:lnTo>
                    <a:pt x="2660356" y="0"/>
                  </a:lnTo>
                  <a:cubicBezTo>
                    <a:pt x="2680487" y="0"/>
                    <a:pt x="2696807" y="16319"/>
                    <a:pt x="2696807" y="36450"/>
                  </a:cubicBezTo>
                  <a:lnTo>
                    <a:pt x="2696807" y="1881104"/>
                  </a:lnTo>
                  <a:cubicBezTo>
                    <a:pt x="2696807" y="1901235"/>
                    <a:pt x="2680487" y="1917554"/>
                    <a:pt x="2660356" y="1917554"/>
                  </a:cubicBezTo>
                  <a:lnTo>
                    <a:pt x="36450" y="1917554"/>
                  </a:lnTo>
                  <a:cubicBezTo>
                    <a:pt x="16319" y="1917554"/>
                    <a:pt x="0" y="1901235"/>
                    <a:pt x="0" y="1881104"/>
                  </a:cubicBezTo>
                  <a:lnTo>
                    <a:pt x="0" y="36450"/>
                  </a:lnTo>
                  <a:cubicBezTo>
                    <a:pt x="0" y="16319"/>
                    <a:pt x="16319" y="0"/>
                    <a:pt x="36450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696806" cy="1946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38067" y="1812653"/>
            <a:ext cx="10832207" cy="814306"/>
            <a:chOff x="0" y="0"/>
            <a:chExt cx="2696806" cy="2027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6807" cy="202731"/>
            </a:xfrm>
            <a:custGeom>
              <a:avLst/>
              <a:gdLst/>
              <a:ahLst/>
              <a:cxnLst/>
              <a:rect l="l" t="t" r="r" b="b"/>
              <a:pathLst>
                <a:path w="2696807" h="202731">
                  <a:moveTo>
                    <a:pt x="0" y="0"/>
                  </a:moveTo>
                  <a:lnTo>
                    <a:pt x="2696807" y="0"/>
                  </a:lnTo>
                  <a:lnTo>
                    <a:pt x="2696807" y="202731"/>
                  </a:lnTo>
                  <a:lnTo>
                    <a:pt x="0" y="202731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696806" cy="23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Comparison - OVERALL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11321" y="525253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Predictive Modelling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63952" y="1623157"/>
            <a:ext cx="5763648" cy="2490931"/>
            <a:chOff x="0" y="0"/>
            <a:chExt cx="1549624" cy="6697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89686" y="1240917"/>
            <a:ext cx="771129" cy="754956"/>
            <a:chOff x="0" y="0"/>
            <a:chExt cx="893832" cy="8750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8163" y="1942670"/>
            <a:ext cx="5662425" cy="493929"/>
            <a:chOff x="0" y="0"/>
            <a:chExt cx="1522409" cy="1327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Logistic Regression (LR)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63952" y="4610628"/>
            <a:ext cx="5763648" cy="2490931"/>
            <a:chOff x="0" y="0"/>
            <a:chExt cx="1549624" cy="6697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89686" y="4228388"/>
            <a:ext cx="771129" cy="754956"/>
            <a:chOff x="0" y="0"/>
            <a:chExt cx="893832" cy="8750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08163" y="4930141"/>
            <a:ext cx="5662425" cy="493929"/>
            <a:chOff x="0" y="0"/>
            <a:chExt cx="1522409" cy="1327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Random Forest (RF)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08163" y="7617396"/>
            <a:ext cx="5763648" cy="2490931"/>
            <a:chOff x="0" y="0"/>
            <a:chExt cx="1549624" cy="66971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49624" cy="669716"/>
            </a:xfrm>
            <a:custGeom>
              <a:avLst/>
              <a:gdLst/>
              <a:ahLst/>
              <a:cxnLst/>
              <a:rect l="l" t="t" r="r" b="b"/>
              <a:pathLst>
                <a:path w="1549624" h="669716">
                  <a:moveTo>
                    <a:pt x="68505" y="0"/>
                  </a:moveTo>
                  <a:lnTo>
                    <a:pt x="1481119" y="0"/>
                  </a:lnTo>
                  <a:cubicBezTo>
                    <a:pt x="1499288" y="0"/>
                    <a:pt x="1516712" y="7217"/>
                    <a:pt x="1529560" y="20065"/>
                  </a:cubicBezTo>
                  <a:cubicBezTo>
                    <a:pt x="1542407" y="32912"/>
                    <a:pt x="1549624" y="50336"/>
                    <a:pt x="1549624" y="68505"/>
                  </a:cubicBezTo>
                  <a:lnTo>
                    <a:pt x="1549624" y="601211"/>
                  </a:lnTo>
                  <a:cubicBezTo>
                    <a:pt x="1549624" y="619380"/>
                    <a:pt x="1542407" y="636804"/>
                    <a:pt x="1529560" y="649651"/>
                  </a:cubicBezTo>
                  <a:cubicBezTo>
                    <a:pt x="1516712" y="662498"/>
                    <a:pt x="1499288" y="669716"/>
                    <a:pt x="1481119" y="669716"/>
                  </a:cubicBezTo>
                  <a:lnTo>
                    <a:pt x="68505" y="669716"/>
                  </a:lnTo>
                  <a:cubicBezTo>
                    <a:pt x="50336" y="669716"/>
                    <a:pt x="32912" y="662498"/>
                    <a:pt x="20065" y="649651"/>
                  </a:cubicBezTo>
                  <a:cubicBezTo>
                    <a:pt x="7217" y="636804"/>
                    <a:pt x="0" y="619380"/>
                    <a:pt x="0" y="601211"/>
                  </a:cubicBezTo>
                  <a:lnTo>
                    <a:pt x="0" y="68505"/>
                  </a:lnTo>
                  <a:cubicBezTo>
                    <a:pt x="0" y="50336"/>
                    <a:pt x="7217" y="32912"/>
                    <a:pt x="20065" y="20065"/>
                  </a:cubicBezTo>
                  <a:cubicBezTo>
                    <a:pt x="32912" y="7217"/>
                    <a:pt x="50336" y="0"/>
                    <a:pt x="68505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549624" cy="69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933896" y="7235156"/>
            <a:ext cx="771129" cy="754956"/>
            <a:chOff x="0" y="0"/>
            <a:chExt cx="893832" cy="87508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93832" cy="875085"/>
            </a:xfrm>
            <a:custGeom>
              <a:avLst/>
              <a:gdLst/>
              <a:ahLst/>
              <a:cxnLst/>
              <a:rect l="l" t="t" r="r" b="b"/>
              <a:pathLst>
                <a:path w="893832" h="875085">
                  <a:moveTo>
                    <a:pt x="446916" y="0"/>
                  </a:moveTo>
                  <a:cubicBezTo>
                    <a:pt x="200091" y="0"/>
                    <a:pt x="0" y="195895"/>
                    <a:pt x="0" y="437543"/>
                  </a:cubicBezTo>
                  <a:cubicBezTo>
                    <a:pt x="0" y="679191"/>
                    <a:pt x="200091" y="875085"/>
                    <a:pt x="446916" y="875085"/>
                  </a:cubicBezTo>
                  <a:cubicBezTo>
                    <a:pt x="693741" y="875085"/>
                    <a:pt x="893832" y="679191"/>
                    <a:pt x="893832" y="437543"/>
                  </a:cubicBezTo>
                  <a:cubicBezTo>
                    <a:pt x="893832" y="195895"/>
                    <a:pt x="693741" y="0"/>
                    <a:pt x="446916" y="0"/>
                  </a:cubicBez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3797" y="62989"/>
              <a:ext cx="726239" cy="73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52373" y="7936909"/>
            <a:ext cx="5662425" cy="493929"/>
            <a:chOff x="0" y="0"/>
            <a:chExt cx="1522409" cy="13279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22409" cy="132798"/>
            </a:xfrm>
            <a:custGeom>
              <a:avLst/>
              <a:gdLst/>
              <a:ahLst/>
              <a:cxnLst/>
              <a:rect l="l" t="t" r="r" b="b"/>
              <a:pathLst>
                <a:path w="1522409" h="132798">
                  <a:moveTo>
                    <a:pt x="0" y="0"/>
                  </a:moveTo>
                  <a:lnTo>
                    <a:pt x="1522409" y="0"/>
                  </a:lnTo>
                  <a:lnTo>
                    <a:pt x="1522409" y="132798"/>
                  </a:lnTo>
                  <a:lnTo>
                    <a:pt x="0" y="132798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522409" cy="151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XGBoost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20526" y="3208045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Supervised ML model for binary classification using sigmoid function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7266" y="2505676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sklearn.linear_model.LogisticRegression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20526" y="6195517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Ensemble model combining multiple decision trees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97266" y="5493147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sklearn.ensemble.RandomForestClassifier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64736" y="9202285"/>
            <a:ext cx="5309448" cy="62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841" lvl="1" indent="-199921" algn="l">
              <a:lnSpc>
                <a:spcPts val="2592"/>
              </a:lnSpc>
              <a:buFont typeface="Arial"/>
              <a:buChar char="•"/>
            </a:pPr>
            <a:r>
              <a:rPr lang="en-US" sz="185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Gradient boosting algorithm that builds decision trees sequentially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1476" y="8499915"/>
            <a:ext cx="5276659" cy="5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Python Module:</a:t>
            </a:r>
          </a:p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451" b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xgboost.XGBClassifier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335944" y="2835774"/>
            <a:ext cx="9636453" cy="639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2199" b="1">
                <a:solidFill>
                  <a:srgbClr val="004AAD"/>
                </a:solidFill>
                <a:latin typeface="Garet Bold"/>
                <a:ea typeface="Garet Bold"/>
                <a:cs typeface="Garet Bold"/>
                <a:sym typeface="Garet Bold"/>
              </a:rPr>
              <a:t>LR is chosen as the better performing predictive model</a:t>
            </a:r>
          </a:p>
          <a:p>
            <a:pPr marL="474979" lvl="1" indent="-237490" algn="l">
              <a:lnSpc>
                <a:spcPts val="395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Easy to implement and computationally efficient</a:t>
            </a:r>
          </a:p>
          <a:p>
            <a:pPr marL="949959" lvl="2" indent="-316653" algn="l">
              <a:lnSpc>
                <a:spcPts val="39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Fast to train and practical for deployment</a:t>
            </a:r>
          </a:p>
          <a:p>
            <a:pPr marL="474979" lvl="1" indent="-237490" algn="l">
              <a:lnSpc>
                <a:spcPts val="395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Transparent and interpretable</a:t>
            </a:r>
          </a:p>
          <a:p>
            <a:pPr marL="949959" lvl="2" indent="-316653" algn="l">
              <a:lnSpc>
                <a:spcPts val="39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Allows hotel managers to clearly understand how different features influence sentiments</a:t>
            </a:r>
          </a:p>
          <a:p>
            <a:pPr marL="474979" lvl="1" indent="-237490" algn="l">
              <a:lnSpc>
                <a:spcPts val="395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Balanced performance</a:t>
            </a:r>
          </a:p>
          <a:p>
            <a:pPr marL="949959" lvl="2" indent="-316653" algn="l">
              <a:lnSpc>
                <a:spcPts val="39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Best trade-off between accuracy, TPR and TNR</a:t>
            </a:r>
          </a:p>
          <a:p>
            <a:pPr marL="949959" lvl="2" indent="-316653" algn="l">
              <a:lnSpc>
                <a:spcPts val="39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Strong ROC-AUC</a:t>
            </a:r>
          </a:p>
          <a:p>
            <a:pPr marL="949959" lvl="2" indent="-316653" algn="l">
              <a:lnSpc>
                <a:spcPts val="39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Reliable in detecting both negative and positive sentiments</a:t>
            </a:r>
          </a:p>
          <a:p>
            <a:pPr marL="474979" lvl="1" indent="-237490" algn="l">
              <a:lnSpc>
                <a:spcPts val="395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Business value</a:t>
            </a:r>
          </a:p>
          <a:p>
            <a:pPr marL="949959" lvl="2" indent="-316653" algn="l">
              <a:lnSpc>
                <a:spcPts val="39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Best at identifying areas of dissatisfaction</a:t>
            </a:r>
          </a:p>
          <a:p>
            <a:pPr marL="949959" lvl="2" indent="-316653" algn="l">
              <a:lnSpc>
                <a:spcPts val="39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Allows targeted corrective actions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53700" y="1757362"/>
          <a:ext cx="5874179" cy="7121525"/>
        </p:xfrm>
        <a:graphic>
          <a:graphicData uri="http://schemas.openxmlformats.org/drawingml/2006/table">
            <a:tbl>
              <a:tblPr/>
              <a:tblGrid>
                <a:gridCol w="86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Literature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Data Understanding and Preparation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Modelling and Evaluation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 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Limitations and Future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4799313" y="-59942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1075" y="4936807"/>
            <a:ext cx="28584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8567184" y="5896637"/>
            <a:ext cx="9160194" cy="3435073"/>
          </a:xfrm>
          <a:custGeom>
            <a:avLst/>
            <a:gdLst/>
            <a:ahLst/>
            <a:cxnLst/>
            <a:rect l="l" t="t" r="r" b="b"/>
            <a:pathLst>
              <a:path w="9160194" h="3435073">
                <a:moveTo>
                  <a:pt x="0" y="0"/>
                </a:moveTo>
                <a:lnTo>
                  <a:pt x="9160194" y="0"/>
                </a:lnTo>
                <a:lnTo>
                  <a:pt x="9160194" y="3435073"/>
                </a:lnTo>
                <a:lnTo>
                  <a:pt x="0" y="3435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8567184" y="2136154"/>
            <a:ext cx="9160194" cy="3549575"/>
          </a:xfrm>
          <a:custGeom>
            <a:avLst/>
            <a:gdLst/>
            <a:ahLst/>
            <a:cxnLst/>
            <a:rect l="l" t="t" r="r" b="b"/>
            <a:pathLst>
              <a:path w="9160194" h="3549575">
                <a:moveTo>
                  <a:pt x="0" y="0"/>
                </a:moveTo>
                <a:lnTo>
                  <a:pt x="9160194" y="0"/>
                </a:lnTo>
                <a:lnTo>
                  <a:pt x="9160194" y="3549575"/>
                </a:lnTo>
                <a:lnTo>
                  <a:pt x="0" y="3549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448425" y="2901395"/>
            <a:ext cx="7758012" cy="7195556"/>
          </a:xfrm>
          <a:custGeom>
            <a:avLst/>
            <a:gdLst/>
            <a:ahLst/>
            <a:cxnLst/>
            <a:rect l="l" t="t" r="r" b="b"/>
            <a:pathLst>
              <a:path w="7758012" h="7195556">
                <a:moveTo>
                  <a:pt x="0" y="0"/>
                </a:moveTo>
                <a:lnTo>
                  <a:pt x="7758012" y="0"/>
                </a:lnTo>
                <a:lnTo>
                  <a:pt x="7758012" y="7195556"/>
                </a:lnTo>
                <a:lnTo>
                  <a:pt x="0" y="719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448425" y="1418538"/>
            <a:ext cx="7758012" cy="1435232"/>
          </a:xfrm>
          <a:custGeom>
            <a:avLst/>
            <a:gdLst/>
            <a:ahLst/>
            <a:cxnLst/>
            <a:rect l="l" t="t" r="r" b="b"/>
            <a:pathLst>
              <a:path w="7758012" h="1435232">
                <a:moveTo>
                  <a:pt x="0" y="0"/>
                </a:moveTo>
                <a:lnTo>
                  <a:pt x="7758012" y="0"/>
                </a:lnTo>
                <a:lnTo>
                  <a:pt x="7758012" y="1435232"/>
                </a:lnTo>
                <a:lnTo>
                  <a:pt x="0" y="1435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3011321" y="525253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Deployment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276302" y="3067993"/>
            <a:ext cx="4362192" cy="5881422"/>
            <a:chOff x="0" y="0"/>
            <a:chExt cx="1086019" cy="1464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019" cy="1464250"/>
            </a:xfrm>
            <a:custGeom>
              <a:avLst/>
              <a:gdLst/>
              <a:ahLst/>
              <a:cxnLst/>
              <a:rect l="l" t="t" r="r" b="b"/>
              <a:pathLst>
                <a:path w="1086019" h="1464250">
                  <a:moveTo>
                    <a:pt x="90514" y="0"/>
                  </a:moveTo>
                  <a:lnTo>
                    <a:pt x="995506" y="0"/>
                  </a:lnTo>
                  <a:cubicBezTo>
                    <a:pt x="1045495" y="0"/>
                    <a:pt x="1086019" y="40524"/>
                    <a:pt x="1086019" y="90514"/>
                  </a:cubicBezTo>
                  <a:lnTo>
                    <a:pt x="1086019" y="1373736"/>
                  </a:lnTo>
                  <a:cubicBezTo>
                    <a:pt x="1086019" y="1397742"/>
                    <a:pt x="1076483" y="1420764"/>
                    <a:pt x="1059508" y="1437739"/>
                  </a:cubicBezTo>
                  <a:cubicBezTo>
                    <a:pt x="1042534" y="1454713"/>
                    <a:pt x="1019511" y="1464250"/>
                    <a:pt x="995506" y="1464250"/>
                  </a:cubicBezTo>
                  <a:lnTo>
                    <a:pt x="90514" y="1464250"/>
                  </a:lnTo>
                  <a:cubicBezTo>
                    <a:pt x="40524" y="1464250"/>
                    <a:pt x="0" y="1423725"/>
                    <a:pt x="0" y="1373736"/>
                  </a:cubicBezTo>
                  <a:lnTo>
                    <a:pt x="0" y="90514"/>
                  </a:lnTo>
                  <a:cubicBezTo>
                    <a:pt x="0" y="40524"/>
                    <a:pt x="40524" y="0"/>
                    <a:pt x="90514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086019" cy="149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6302" y="3625615"/>
            <a:ext cx="4362192" cy="835421"/>
            <a:chOff x="0" y="0"/>
            <a:chExt cx="1172826" cy="2246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2826" cy="224613"/>
            </a:xfrm>
            <a:custGeom>
              <a:avLst/>
              <a:gdLst/>
              <a:ahLst/>
              <a:cxnLst/>
              <a:rect l="l" t="t" r="r" b="b"/>
              <a:pathLst>
                <a:path w="1172826" h="224613">
                  <a:moveTo>
                    <a:pt x="0" y="0"/>
                  </a:moveTo>
                  <a:lnTo>
                    <a:pt x="1172826" y="0"/>
                  </a:lnTo>
                  <a:lnTo>
                    <a:pt x="1172826" y="224613"/>
                  </a:lnTo>
                  <a:lnTo>
                    <a:pt x="0" y="224613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72826" cy="24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Enhance Hotel 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Recreational Facilities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34622" y="3067993"/>
            <a:ext cx="4362192" cy="5881422"/>
            <a:chOff x="0" y="0"/>
            <a:chExt cx="1086019" cy="1464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86019" cy="1464250"/>
            </a:xfrm>
            <a:custGeom>
              <a:avLst/>
              <a:gdLst/>
              <a:ahLst/>
              <a:cxnLst/>
              <a:rect l="l" t="t" r="r" b="b"/>
              <a:pathLst>
                <a:path w="1086019" h="1464250">
                  <a:moveTo>
                    <a:pt x="90514" y="0"/>
                  </a:moveTo>
                  <a:lnTo>
                    <a:pt x="995506" y="0"/>
                  </a:lnTo>
                  <a:cubicBezTo>
                    <a:pt x="1045495" y="0"/>
                    <a:pt x="1086019" y="40524"/>
                    <a:pt x="1086019" y="90514"/>
                  </a:cubicBezTo>
                  <a:lnTo>
                    <a:pt x="1086019" y="1373736"/>
                  </a:lnTo>
                  <a:cubicBezTo>
                    <a:pt x="1086019" y="1397742"/>
                    <a:pt x="1076483" y="1420764"/>
                    <a:pt x="1059508" y="1437739"/>
                  </a:cubicBezTo>
                  <a:cubicBezTo>
                    <a:pt x="1042534" y="1454713"/>
                    <a:pt x="1019511" y="1464250"/>
                    <a:pt x="995506" y="1464250"/>
                  </a:cubicBezTo>
                  <a:lnTo>
                    <a:pt x="90514" y="1464250"/>
                  </a:lnTo>
                  <a:cubicBezTo>
                    <a:pt x="40524" y="1464250"/>
                    <a:pt x="0" y="1423725"/>
                    <a:pt x="0" y="1373736"/>
                  </a:cubicBezTo>
                  <a:lnTo>
                    <a:pt x="0" y="90514"/>
                  </a:lnTo>
                  <a:cubicBezTo>
                    <a:pt x="0" y="40524"/>
                    <a:pt x="40524" y="0"/>
                    <a:pt x="90514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86019" cy="149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34622" y="3625615"/>
            <a:ext cx="4362192" cy="835421"/>
            <a:chOff x="0" y="0"/>
            <a:chExt cx="1172826" cy="2246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2826" cy="224613"/>
            </a:xfrm>
            <a:custGeom>
              <a:avLst/>
              <a:gdLst/>
              <a:ahLst/>
              <a:cxnLst/>
              <a:rect l="l" t="t" r="r" b="b"/>
              <a:pathLst>
                <a:path w="1172826" h="224613">
                  <a:moveTo>
                    <a:pt x="0" y="0"/>
                  </a:moveTo>
                  <a:lnTo>
                    <a:pt x="1172826" y="0"/>
                  </a:lnTo>
                  <a:lnTo>
                    <a:pt x="1172826" y="224613"/>
                  </a:lnTo>
                  <a:lnTo>
                    <a:pt x="0" y="224613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172826" cy="24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Strengthen Customer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Service Standards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92064" y="3067993"/>
            <a:ext cx="4362192" cy="5881422"/>
            <a:chOff x="0" y="0"/>
            <a:chExt cx="1086019" cy="1464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86019" cy="1464250"/>
            </a:xfrm>
            <a:custGeom>
              <a:avLst/>
              <a:gdLst/>
              <a:ahLst/>
              <a:cxnLst/>
              <a:rect l="l" t="t" r="r" b="b"/>
              <a:pathLst>
                <a:path w="1086019" h="1464250">
                  <a:moveTo>
                    <a:pt x="90514" y="0"/>
                  </a:moveTo>
                  <a:lnTo>
                    <a:pt x="995506" y="0"/>
                  </a:lnTo>
                  <a:cubicBezTo>
                    <a:pt x="1045495" y="0"/>
                    <a:pt x="1086019" y="40524"/>
                    <a:pt x="1086019" y="90514"/>
                  </a:cubicBezTo>
                  <a:lnTo>
                    <a:pt x="1086019" y="1373736"/>
                  </a:lnTo>
                  <a:cubicBezTo>
                    <a:pt x="1086019" y="1397742"/>
                    <a:pt x="1076483" y="1420764"/>
                    <a:pt x="1059508" y="1437739"/>
                  </a:cubicBezTo>
                  <a:cubicBezTo>
                    <a:pt x="1042534" y="1454713"/>
                    <a:pt x="1019511" y="1464250"/>
                    <a:pt x="995506" y="1464250"/>
                  </a:cubicBezTo>
                  <a:lnTo>
                    <a:pt x="90514" y="1464250"/>
                  </a:lnTo>
                  <a:cubicBezTo>
                    <a:pt x="40524" y="1464250"/>
                    <a:pt x="0" y="1423725"/>
                    <a:pt x="0" y="1373736"/>
                  </a:cubicBezTo>
                  <a:lnTo>
                    <a:pt x="0" y="90514"/>
                  </a:lnTo>
                  <a:cubicBezTo>
                    <a:pt x="0" y="40524"/>
                    <a:pt x="40524" y="0"/>
                    <a:pt x="90514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086019" cy="149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457363" y="1726185"/>
            <a:ext cx="1831593" cy="1899430"/>
          </a:xfrm>
          <a:custGeom>
            <a:avLst/>
            <a:gdLst/>
            <a:ahLst/>
            <a:cxnLst/>
            <a:rect l="l" t="t" r="r" b="b"/>
            <a:pathLst>
              <a:path w="1831593" h="1899430">
                <a:moveTo>
                  <a:pt x="0" y="0"/>
                </a:moveTo>
                <a:lnTo>
                  <a:pt x="1831593" y="0"/>
                </a:lnTo>
                <a:lnTo>
                  <a:pt x="1831593" y="1899430"/>
                </a:lnTo>
                <a:lnTo>
                  <a:pt x="0" y="1899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9" name="Group 19"/>
          <p:cNvGrpSpPr/>
          <p:nvPr/>
        </p:nvGrpSpPr>
        <p:grpSpPr>
          <a:xfrm>
            <a:off x="9192064" y="3625615"/>
            <a:ext cx="4362192" cy="835421"/>
            <a:chOff x="0" y="0"/>
            <a:chExt cx="1172826" cy="2246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72826" cy="224613"/>
            </a:xfrm>
            <a:custGeom>
              <a:avLst/>
              <a:gdLst/>
              <a:ahLst/>
              <a:cxnLst/>
              <a:rect l="l" t="t" r="r" b="b"/>
              <a:pathLst>
                <a:path w="1172826" h="224613">
                  <a:moveTo>
                    <a:pt x="0" y="0"/>
                  </a:moveTo>
                  <a:lnTo>
                    <a:pt x="1172826" y="0"/>
                  </a:lnTo>
                  <a:lnTo>
                    <a:pt x="1172826" y="224613"/>
                  </a:lnTo>
                  <a:lnTo>
                    <a:pt x="0" y="224613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172826" cy="24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Tailor Service for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Solo Travelers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49506" y="3067993"/>
            <a:ext cx="4362192" cy="5881422"/>
            <a:chOff x="0" y="0"/>
            <a:chExt cx="1086019" cy="14642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86019" cy="1464250"/>
            </a:xfrm>
            <a:custGeom>
              <a:avLst/>
              <a:gdLst/>
              <a:ahLst/>
              <a:cxnLst/>
              <a:rect l="l" t="t" r="r" b="b"/>
              <a:pathLst>
                <a:path w="1086019" h="1464250">
                  <a:moveTo>
                    <a:pt x="90514" y="0"/>
                  </a:moveTo>
                  <a:lnTo>
                    <a:pt x="995506" y="0"/>
                  </a:lnTo>
                  <a:cubicBezTo>
                    <a:pt x="1045495" y="0"/>
                    <a:pt x="1086019" y="40524"/>
                    <a:pt x="1086019" y="90514"/>
                  </a:cubicBezTo>
                  <a:lnTo>
                    <a:pt x="1086019" y="1373736"/>
                  </a:lnTo>
                  <a:cubicBezTo>
                    <a:pt x="1086019" y="1397742"/>
                    <a:pt x="1076483" y="1420764"/>
                    <a:pt x="1059508" y="1437739"/>
                  </a:cubicBezTo>
                  <a:cubicBezTo>
                    <a:pt x="1042534" y="1454713"/>
                    <a:pt x="1019511" y="1464250"/>
                    <a:pt x="995506" y="1464250"/>
                  </a:cubicBezTo>
                  <a:lnTo>
                    <a:pt x="90514" y="1464250"/>
                  </a:lnTo>
                  <a:cubicBezTo>
                    <a:pt x="40524" y="1464250"/>
                    <a:pt x="0" y="1423725"/>
                    <a:pt x="0" y="1373736"/>
                  </a:cubicBezTo>
                  <a:lnTo>
                    <a:pt x="0" y="90514"/>
                  </a:lnTo>
                  <a:cubicBezTo>
                    <a:pt x="0" y="40524"/>
                    <a:pt x="40524" y="0"/>
                    <a:pt x="90514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5170FF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086019" cy="149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49506" y="3625615"/>
            <a:ext cx="4362192" cy="835421"/>
            <a:chOff x="0" y="0"/>
            <a:chExt cx="1172826" cy="2246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2826" cy="224613"/>
            </a:xfrm>
            <a:custGeom>
              <a:avLst/>
              <a:gdLst/>
              <a:ahLst/>
              <a:cxnLst/>
              <a:rect l="l" t="t" r="r" b="b"/>
              <a:pathLst>
                <a:path w="1172826" h="224613">
                  <a:moveTo>
                    <a:pt x="0" y="0"/>
                  </a:moveTo>
                  <a:lnTo>
                    <a:pt x="1172826" y="0"/>
                  </a:lnTo>
                  <a:lnTo>
                    <a:pt x="1172826" y="224613"/>
                  </a:lnTo>
                  <a:lnTo>
                    <a:pt x="0" y="224613"/>
                  </a:lnTo>
                  <a:close/>
                </a:path>
              </a:pathLst>
            </a:custGeom>
            <a:solidFill>
              <a:srgbClr val="5170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172826" cy="24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Align Pricing with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Perceived Service Quality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507683" y="1726185"/>
            <a:ext cx="1899430" cy="1899430"/>
          </a:xfrm>
          <a:custGeom>
            <a:avLst/>
            <a:gdLst/>
            <a:ahLst/>
            <a:cxnLst/>
            <a:rect l="l" t="t" r="r" b="b"/>
            <a:pathLst>
              <a:path w="1899430" h="1899430">
                <a:moveTo>
                  <a:pt x="0" y="0"/>
                </a:moveTo>
                <a:lnTo>
                  <a:pt x="1899430" y="0"/>
                </a:lnTo>
                <a:lnTo>
                  <a:pt x="1899430" y="1899430"/>
                </a:lnTo>
                <a:lnTo>
                  <a:pt x="0" y="1899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9" name="Freeform 29"/>
          <p:cNvSpPr/>
          <p:nvPr/>
        </p:nvSpPr>
        <p:spPr>
          <a:xfrm>
            <a:off x="5966003" y="1726185"/>
            <a:ext cx="1899430" cy="1899430"/>
          </a:xfrm>
          <a:custGeom>
            <a:avLst/>
            <a:gdLst/>
            <a:ahLst/>
            <a:cxnLst/>
            <a:rect l="l" t="t" r="r" b="b"/>
            <a:pathLst>
              <a:path w="1899430" h="1899430">
                <a:moveTo>
                  <a:pt x="0" y="0"/>
                </a:moveTo>
                <a:lnTo>
                  <a:pt x="1899430" y="0"/>
                </a:lnTo>
                <a:lnTo>
                  <a:pt x="1899430" y="1899430"/>
                </a:lnTo>
                <a:lnTo>
                  <a:pt x="0" y="1899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0" name="Freeform 30"/>
          <p:cNvSpPr/>
          <p:nvPr/>
        </p:nvSpPr>
        <p:spPr>
          <a:xfrm>
            <a:off x="14949030" y="1928384"/>
            <a:ext cx="1763143" cy="1697231"/>
          </a:xfrm>
          <a:custGeom>
            <a:avLst/>
            <a:gdLst/>
            <a:ahLst/>
            <a:cxnLst/>
            <a:rect l="l" t="t" r="r" b="b"/>
            <a:pathLst>
              <a:path w="1763143" h="1697231">
                <a:moveTo>
                  <a:pt x="0" y="0"/>
                </a:moveTo>
                <a:lnTo>
                  <a:pt x="1763143" y="0"/>
                </a:lnTo>
                <a:lnTo>
                  <a:pt x="1763143" y="1697231"/>
                </a:lnTo>
                <a:lnTo>
                  <a:pt x="0" y="16972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1" name="TextBox 31"/>
          <p:cNvSpPr txBox="1"/>
          <p:nvPr/>
        </p:nvSpPr>
        <p:spPr>
          <a:xfrm>
            <a:off x="3011321" y="525253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Recommendations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55816" y="4590977"/>
            <a:ext cx="3931084" cy="399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8834" lvl="1" indent="-209417" algn="l">
              <a:lnSpc>
                <a:spcPts val="2909"/>
              </a:lnSpc>
              <a:buFont typeface="Arial"/>
              <a:buChar char="•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Reduce overcrowding in high-demand areas to improve guest comfort</a:t>
            </a:r>
          </a:p>
          <a:p>
            <a:pPr marL="837667" lvl="2" indent="-279222" algn="l">
              <a:lnSpc>
                <a:spcPts val="2909"/>
              </a:lnSpc>
              <a:buFont typeface="Arial"/>
              <a:buChar char="⚬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Invest in physical expansion of facilities</a:t>
            </a:r>
          </a:p>
          <a:p>
            <a:pPr marL="837667" lvl="2" indent="-279222" algn="l">
              <a:lnSpc>
                <a:spcPts val="2909"/>
              </a:lnSpc>
              <a:buFont typeface="Arial"/>
              <a:buChar char="⚬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 digital signage or mobile apps to display real-time occupancy</a:t>
            </a:r>
          </a:p>
          <a:p>
            <a:pPr marL="418834" lvl="1" indent="-209417" algn="l">
              <a:lnSpc>
                <a:spcPts val="2909"/>
              </a:lnSpc>
              <a:buFont typeface="Arial"/>
              <a:buChar char="•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Introduce wellness packages</a:t>
            </a:r>
          </a:p>
          <a:p>
            <a:pPr marL="837667" lvl="2" indent="-279222" algn="l">
              <a:lnSpc>
                <a:spcPts val="2909"/>
              </a:lnSpc>
              <a:buFont typeface="Arial"/>
              <a:buChar char="⚬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In-room spa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876036" y="4590977"/>
            <a:ext cx="4001703" cy="399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8834" lvl="1" indent="-209417" algn="l">
              <a:lnSpc>
                <a:spcPts val="2909"/>
              </a:lnSpc>
              <a:buFont typeface="Arial"/>
              <a:buChar char="•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Partner with SHATEC or SkillsFuture for regular staff training</a:t>
            </a:r>
          </a:p>
          <a:p>
            <a:pPr marL="837667" lvl="2" indent="-279222" algn="l">
              <a:lnSpc>
                <a:spcPts val="2909"/>
              </a:lnSpc>
              <a:buFont typeface="Arial"/>
              <a:buChar char="⚬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Cross-cultural communication</a:t>
            </a:r>
          </a:p>
          <a:p>
            <a:pPr marL="837667" lvl="2" indent="-279222" algn="l">
              <a:lnSpc>
                <a:spcPts val="2909"/>
              </a:lnSpc>
              <a:buFont typeface="Arial"/>
              <a:buChar char="⚬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Service recovery protocols</a:t>
            </a:r>
          </a:p>
          <a:p>
            <a:pPr marL="418834" lvl="1" indent="-209417" algn="l">
              <a:lnSpc>
                <a:spcPts val="2909"/>
              </a:lnSpc>
              <a:buFont typeface="Arial"/>
              <a:buChar char="•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Conduct periodic service audits to evaluate</a:t>
            </a:r>
          </a:p>
          <a:p>
            <a:pPr marL="837667" lvl="2" indent="-279222" algn="l">
              <a:lnSpc>
                <a:spcPts val="2909"/>
              </a:lnSpc>
              <a:buFont typeface="Arial"/>
              <a:buChar char="⚬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Staff attentiveness</a:t>
            </a:r>
          </a:p>
          <a:p>
            <a:pPr marL="837667" lvl="2" indent="-279222" algn="l">
              <a:lnSpc>
                <a:spcPts val="2909"/>
              </a:lnSpc>
              <a:buFont typeface="Arial"/>
              <a:buChar char="⚬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Response and resolution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98093" y="4590977"/>
            <a:ext cx="3931084" cy="253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8834" lvl="1" indent="-209417" algn="l">
              <a:lnSpc>
                <a:spcPts val="2909"/>
              </a:lnSpc>
              <a:buFont typeface="Arial"/>
              <a:buChar char="•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Increasing number of solo travelers</a:t>
            </a:r>
          </a:p>
          <a:p>
            <a:pPr marL="418834" lvl="1" indent="-209417" algn="l">
              <a:lnSpc>
                <a:spcPts val="2909"/>
              </a:lnSpc>
              <a:buFont typeface="Arial"/>
              <a:buChar char="•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Introduce compact, premium single-occupancy rooms</a:t>
            </a:r>
          </a:p>
          <a:p>
            <a:pPr marL="418834" lvl="1" indent="-209417" algn="l">
              <a:lnSpc>
                <a:spcPts val="2909"/>
              </a:lnSpc>
              <a:buFont typeface="Arial"/>
              <a:buChar char="•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Offer “Solo But Social” communal dining options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59056" y="4620127"/>
            <a:ext cx="3931084" cy="360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9"/>
              </a:lnSpc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Guest complaints from:</a:t>
            </a:r>
          </a:p>
          <a:p>
            <a:pPr marL="418834" lvl="1" indent="-209417" algn="l">
              <a:lnSpc>
                <a:spcPts val="2909"/>
              </a:lnSpc>
              <a:buFont typeface="Arial"/>
              <a:buChar char="•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Service lapses</a:t>
            </a:r>
          </a:p>
          <a:p>
            <a:pPr marL="837667" lvl="2" indent="-279222" algn="l">
              <a:lnSpc>
                <a:spcPts val="2909"/>
              </a:lnSpc>
              <a:buFont typeface="Arial"/>
              <a:buChar char="⚬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Complimentary room upgrades</a:t>
            </a:r>
          </a:p>
          <a:p>
            <a:pPr marL="837667" lvl="2" indent="-279222" algn="l">
              <a:lnSpc>
                <a:spcPts val="2909"/>
              </a:lnSpc>
              <a:buFont typeface="Arial"/>
              <a:buChar char="⚬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Late check-outs</a:t>
            </a:r>
          </a:p>
          <a:p>
            <a:pPr marL="418834" lvl="1" indent="-209417" algn="l">
              <a:lnSpc>
                <a:spcPts val="2909"/>
              </a:lnSpc>
              <a:buFont typeface="Arial"/>
              <a:buChar char="•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Unjustified hotel costs</a:t>
            </a:r>
          </a:p>
          <a:p>
            <a:pPr marL="837667" lvl="2" indent="-279222" algn="l">
              <a:lnSpc>
                <a:spcPts val="2909"/>
              </a:lnSpc>
              <a:buFont typeface="Arial"/>
              <a:buChar char="⚬"/>
            </a:pPr>
            <a:r>
              <a:rPr lang="en-US" sz="19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Partner with tour operators to bundle room stays with tour experiences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453296" y="1919454"/>
            <a:ext cx="7447263" cy="7556702"/>
            <a:chOff x="0" y="0"/>
            <a:chExt cx="1539015" cy="15616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9014" cy="1561631"/>
            </a:xfrm>
            <a:custGeom>
              <a:avLst/>
              <a:gdLst/>
              <a:ahLst/>
              <a:cxnLst/>
              <a:rect l="l" t="t" r="r" b="b"/>
              <a:pathLst>
                <a:path w="1539014" h="1561631">
                  <a:moveTo>
                    <a:pt x="53018" y="0"/>
                  </a:moveTo>
                  <a:lnTo>
                    <a:pt x="1485997" y="0"/>
                  </a:lnTo>
                  <a:cubicBezTo>
                    <a:pt x="1500058" y="0"/>
                    <a:pt x="1513543" y="5586"/>
                    <a:pt x="1523486" y="15529"/>
                  </a:cubicBezTo>
                  <a:cubicBezTo>
                    <a:pt x="1533429" y="25471"/>
                    <a:pt x="1539014" y="38957"/>
                    <a:pt x="1539014" y="53018"/>
                  </a:cubicBezTo>
                  <a:lnTo>
                    <a:pt x="1539014" y="1508613"/>
                  </a:lnTo>
                  <a:cubicBezTo>
                    <a:pt x="1539014" y="1522674"/>
                    <a:pt x="1533429" y="1536159"/>
                    <a:pt x="1523486" y="1546102"/>
                  </a:cubicBezTo>
                  <a:cubicBezTo>
                    <a:pt x="1513543" y="1556045"/>
                    <a:pt x="1500058" y="1561631"/>
                    <a:pt x="1485997" y="1561631"/>
                  </a:cubicBezTo>
                  <a:lnTo>
                    <a:pt x="53018" y="1561631"/>
                  </a:lnTo>
                  <a:cubicBezTo>
                    <a:pt x="38957" y="1561631"/>
                    <a:pt x="25471" y="1556045"/>
                    <a:pt x="15529" y="1546102"/>
                  </a:cubicBezTo>
                  <a:cubicBezTo>
                    <a:pt x="5586" y="1536159"/>
                    <a:pt x="0" y="1522674"/>
                    <a:pt x="0" y="1508613"/>
                  </a:cubicBezTo>
                  <a:lnTo>
                    <a:pt x="0" y="53018"/>
                  </a:lnTo>
                  <a:cubicBezTo>
                    <a:pt x="0" y="38957"/>
                    <a:pt x="5586" y="25471"/>
                    <a:pt x="15529" y="15529"/>
                  </a:cubicBezTo>
                  <a:cubicBezTo>
                    <a:pt x="25471" y="5586"/>
                    <a:pt x="38957" y="0"/>
                    <a:pt x="53018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DB6161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539015" cy="1580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0413" y="2333179"/>
            <a:ext cx="7353030" cy="1006449"/>
            <a:chOff x="0" y="0"/>
            <a:chExt cx="1641000" cy="2246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1000" cy="224613"/>
            </a:xfrm>
            <a:custGeom>
              <a:avLst/>
              <a:gdLst/>
              <a:ahLst/>
              <a:cxnLst/>
              <a:rect l="l" t="t" r="r" b="b"/>
              <a:pathLst>
                <a:path w="1641000" h="224613">
                  <a:moveTo>
                    <a:pt x="0" y="0"/>
                  </a:moveTo>
                  <a:lnTo>
                    <a:pt x="1641000" y="0"/>
                  </a:lnTo>
                  <a:lnTo>
                    <a:pt x="1641000" y="224613"/>
                  </a:lnTo>
                  <a:lnTo>
                    <a:pt x="0" y="224613"/>
                  </a:lnTo>
                  <a:close/>
                </a:path>
              </a:pathLst>
            </a:custGeom>
            <a:solidFill>
              <a:srgbClr val="DB616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641000" cy="24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Limited Dataset &amp; </a:t>
              </a:r>
            </a:p>
            <a:p>
              <a:pPr algn="ctr">
                <a:lnSpc>
                  <a:spcPts val="2989"/>
                </a:lnSpc>
              </a:pPr>
              <a:r>
                <a:rPr lang="en-US" sz="22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Language Representation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83399" y="5171852"/>
            <a:ext cx="6447421" cy="1051906"/>
            <a:chOff x="0" y="0"/>
            <a:chExt cx="1373245" cy="2240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3245" cy="224047"/>
            </a:xfrm>
            <a:custGeom>
              <a:avLst/>
              <a:gdLst/>
              <a:ahLst/>
              <a:cxnLst/>
              <a:rect l="l" t="t" r="r" b="b"/>
              <a:pathLst>
                <a:path w="1373245" h="224047">
                  <a:moveTo>
                    <a:pt x="61240" y="0"/>
                  </a:moveTo>
                  <a:lnTo>
                    <a:pt x="1312005" y="0"/>
                  </a:lnTo>
                  <a:cubicBezTo>
                    <a:pt x="1328247" y="0"/>
                    <a:pt x="1343823" y="6452"/>
                    <a:pt x="1355308" y="17937"/>
                  </a:cubicBezTo>
                  <a:cubicBezTo>
                    <a:pt x="1366793" y="29421"/>
                    <a:pt x="1373245" y="44998"/>
                    <a:pt x="1373245" y="61240"/>
                  </a:cubicBezTo>
                  <a:lnTo>
                    <a:pt x="1373245" y="162807"/>
                  </a:lnTo>
                  <a:cubicBezTo>
                    <a:pt x="1373245" y="179049"/>
                    <a:pt x="1366793" y="194626"/>
                    <a:pt x="1355308" y="206110"/>
                  </a:cubicBezTo>
                  <a:cubicBezTo>
                    <a:pt x="1343823" y="217595"/>
                    <a:pt x="1328247" y="224047"/>
                    <a:pt x="1312005" y="224047"/>
                  </a:cubicBezTo>
                  <a:lnTo>
                    <a:pt x="61240" y="224047"/>
                  </a:lnTo>
                  <a:cubicBezTo>
                    <a:pt x="44998" y="224047"/>
                    <a:pt x="29421" y="217595"/>
                    <a:pt x="17937" y="206110"/>
                  </a:cubicBezTo>
                  <a:cubicBezTo>
                    <a:pt x="6452" y="194626"/>
                    <a:pt x="0" y="179049"/>
                    <a:pt x="0" y="162807"/>
                  </a:cubicBezTo>
                  <a:lnTo>
                    <a:pt x="0" y="61240"/>
                  </a:lnTo>
                  <a:cubicBezTo>
                    <a:pt x="0" y="44998"/>
                    <a:pt x="6452" y="29421"/>
                    <a:pt x="17937" y="17937"/>
                  </a:cubicBezTo>
                  <a:cubicBezTo>
                    <a:pt x="29421" y="6452"/>
                    <a:pt x="44998" y="0"/>
                    <a:pt x="61240" y="0"/>
                  </a:cubicBezTo>
                  <a:close/>
                </a:path>
              </a:pathLst>
            </a:custGeom>
            <a:solidFill>
              <a:srgbClr val="BFECA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373245" cy="243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83399" y="7961610"/>
            <a:ext cx="6447421" cy="1051906"/>
            <a:chOff x="0" y="0"/>
            <a:chExt cx="1373245" cy="2240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3245" cy="224047"/>
            </a:xfrm>
            <a:custGeom>
              <a:avLst/>
              <a:gdLst/>
              <a:ahLst/>
              <a:cxnLst/>
              <a:rect l="l" t="t" r="r" b="b"/>
              <a:pathLst>
                <a:path w="1373245" h="224047">
                  <a:moveTo>
                    <a:pt x="61240" y="0"/>
                  </a:moveTo>
                  <a:lnTo>
                    <a:pt x="1312005" y="0"/>
                  </a:lnTo>
                  <a:cubicBezTo>
                    <a:pt x="1328247" y="0"/>
                    <a:pt x="1343823" y="6452"/>
                    <a:pt x="1355308" y="17937"/>
                  </a:cubicBezTo>
                  <a:cubicBezTo>
                    <a:pt x="1366793" y="29421"/>
                    <a:pt x="1373245" y="44998"/>
                    <a:pt x="1373245" y="61240"/>
                  </a:cubicBezTo>
                  <a:lnTo>
                    <a:pt x="1373245" y="162807"/>
                  </a:lnTo>
                  <a:cubicBezTo>
                    <a:pt x="1373245" y="179049"/>
                    <a:pt x="1366793" y="194626"/>
                    <a:pt x="1355308" y="206110"/>
                  </a:cubicBezTo>
                  <a:cubicBezTo>
                    <a:pt x="1343823" y="217595"/>
                    <a:pt x="1328247" y="224047"/>
                    <a:pt x="1312005" y="224047"/>
                  </a:cubicBezTo>
                  <a:lnTo>
                    <a:pt x="61240" y="224047"/>
                  </a:lnTo>
                  <a:cubicBezTo>
                    <a:pt x="44998" y="224047"/>
                    <a:pt x="29421" y="217595"/>
                    <a:pt x="17937" y="206110"/>
                  </a:cubicBezTo>
                  <a:cubicBezTo>
                    <a:pt x="6452" y="194626"/>
                    <a:pt x="0" y="179049"/>
                    <a:pt x="0" y="162807"/>
                  </a:cubicBezTo>
                  <a:lnTo>
                    <a:pt x="0" y="61240"/>
                  </a:lnTo>
                  <a:cubicBezTo>
                    <a:pt x="0" y="44998"/>
                    <a:pt x="6452" y="29421"/>
                    <a:pt x="17937" y="17937"/>
                  </a:cubicBezTo>
                  <a:cubicBezTo>
                    <a:pt x="29421" y="6452"/>
                    <a:pt x="44998" y="0"/>
                    <a:pt x="61240" y="0"/>
                  </a:cubicBezTo>
                  <a:close/>
                </a:path>
              </a:pathLst>
            </a:custGeom>
            <a:solidFill>
              <a:srgbClr val="BFECA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373245" cy="243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87441" y="1919454"/>
            <a:ext cx="7447263" cy="7556702"/>
            <a:chOff x="0" y="0"/>
            <a:chExt cx="1539015" cy="15616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9014" cy="1561631"/>
            </a:xfrm>
            <a:custGeom>
              <a:avLst/>
              <a:gdLst/>
              <a:ahLst/>
              <a:cxnLst/>
              <a:rect l="l" t="t" r="r" b="b"/>
              <a:pathLst>
                <a:path w="1539014" h="1561631">
                  <a:moveTo>
                    <a:pt x="53018" y="0"/>
                  </a:moveTo>
                  <a:lnTo>
                    <a:pt x="1485997" y="0"/>
                  </a:lnTo>
                  <a:cubicBezTo>
                    <a:pt x="1500058" y="0"/>
                    <a:pt x="1513543" y="5586"/>
                    <a:pt x="1523486" y="15529"/>
                  </a:cubicBezTo>
                  <a:cubicBezTo>
                    <a:pt x="1533429" y="25471"/>
                    <a:pt x="1539014" y="38957"/>
                    <a:pt x="1539014" y="53018"/>
                  </a:cubicBezTo>
                  <a:lnTo>
                    <a:pt x="1539014" y="1508613"/>
                  </a:lnTo>
                  <a:cubicBezTo>
                    <a:pt x="1539014" y="1522674"/>
                    <a:pt x="1533429" y="1536159"/>
                    <a:pt x="1523486" y="1546102"/>
                  </a:cubicBezTo>
                  <a:cubicBezTo>
                    <a:pt x="1513543" y="1556045"/>
                    <a:pt x="1500058" y="1561631"/>
                    <a:pt x="1485997" y="1561631"/>
                  </a:cubicBezTo>
                  <a:lnTo>
                    <a:pt x="53018" y="1561631"/>
                  </a:lnTo>
                  <a:cubicBezTo>
                    <a:pt x="38957" y="1561631"/>
                    <a:pt x="25471" y="1556045"/>
                    <a:pt x="15529" y="1546102"/>
                  </a:cubicBezTo>
                  <a:cubicBezTo>
                    <a:pt x="5586" y="1536159"/>
                    <a:pt x="0" y="1522674"/>
                    <a:pt x="0" y="1508613"/>
                  </a:cubicBezTo>
                  <a:lnTo>
                    <a:pt x="0" y="53018"/>
                  </a:lnTo>
                  <a:cubicBezTo>
                    <a:pt x="0" y="38957"/>
                    <a:pt x="5586" y="25471"/>
                    <a:pt x="15529" y="15529"/>
                  </a:cubicBezTo>
                  <a:cubicBezTo>
                    <a:pt x="25471" y="5586"/>
                    <a:pt x="38957" y="0"/>
                    <a:pt x="53018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DB6161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539015" cy="1580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97039" y="5972830"/>
            <a:ext cx="6200590" cy="1051906"/>
            <a:chOff x="0" y="0"/>
            <a:chExt cx="1320672" cy="2240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20672" cy="224047"/>
            </a:xfrm>
            <a:custGeom>
              <a:avLst/>
              <a:gdLst/>
              <a:ahLst/>
              <a:cxnLst/>
              <a:rect l="l" t="t" r="r" b="b"/>
              <a:pathLst>
                <a:path w="1320672" h="224047">
                  <a:moveTo>
                    <a:pt x="63677" y="0"/>
                  </a:moveTo>
                  <a:lnTo>
                    <a:pt x="1256994" y="0"/>
                  </a:lnTo>
                  <a:cubicBezTo>
                    <a:pt x="1292162" y="0"/>
                    <a:pt x="1320672" y="28509"/>
                    <a:pt x="1320672" y="63677"/>
                  </a:cubicBezTo>
                  <a:lnTo>
                    <a:pt x="1320672" y="160369"/>
                  </a:lnTo>
                  <a:cubicBezTo>
                    <a:pt x="1320672" y="195538"/>
                    <a:pt x="1292162" y="224047"/>
                    <a:pt x="1256994" y="224047"/>
                  </a:cubicBezTo>
                  <a:lnTo>
                    <a:pt x="63677" y="224047"/>
                  </a:lnTo>
                  <a:cubicBezTo>
                    <a:pt x="46789" y="224047"/>
                    <a:pt x="30593" y="217338"/>
                    <a:pt x="18651" y="205396"/>
                  </a:cubicBezTo>
                  <a:cubicBezTo>
                    <a:pt x="6709" y="193454"/>
                    <a:pt x="0" y="177258"/>
                    <a:pt x="0" y="160369"/>
                  </a:cubicBezTo>
                  <a:lnTo>
                    <a:pt x="0" y="63677"/>
                  </a:lnTo>
                  <a:cubicBezTo>
                    <a:pt x="0" y="28509"/>
                    <a:pt x="28509" y="0"/>
                    <a:pt x="63677" y="0"/>
                  </a:cubicBezTo>
                  <a:close/>
                </a:path>
              </a:pathLst>
            </a:custGeom>
            <a:solidFill>
              <a:srgbClr val="BFECA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320672" cy="243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816751" y="5183105"/>
            <a:ext cx="733296" cy="826413"/>
          </a:xfrm>
          <a:custGeom>
            <a:avLst/>
            <a:gdLst/>
            <a:ahLst/>
            <a:cxnLst/>
            <a:rect l="l" t="t" r="r" b="b"/>
            <a:pathLst>
              <a:path w="733296" h="826413">
                <a:moveTo>
                  <a:pt x="0" y="0"/>
                </a:moveTo>
                <a:lnTo>
                  <a:pt x="733296" y="0"/>
                </a:lnTo>
                <a:lnTo>
                  <a:pt x="733296" y="826413"/>
                </a:lnTo>
                <a:lnTo>
                  <a:pt x="0" y="826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2" name="TextBox 22"/>
          <p:cNvSpPr txBox="1"/>
          <p:nvPr/>
        </p:nvSpPr>
        <p:spPr>
          <a:xfrm>
            <a:off x="3011321" y="525253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Limitations and Future 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83184" y="3758728"/>
            <a:ext cx="6060523" cy="118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397" lvl="1" indent="-230699" algn="l">
              <a:lnSpc>
                <a:spcPts val="3205"/>
              </a:lnSpc>
              <a:buFont typeface="Arial"/>
              <a:buChar char="•"/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Lack of data</a:t>
            </a:r>
          </a:p>
          <a:p>
            <a:pPr marL="922794" lvl="2" indent="-307598" algn="l">
              <a:lnSpc>
                <a:spcPts val="3205"/>
              </a:lnSpc>
              <a:buFont typeface="Arial"/>
              <a:buChar char="⚬"/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Risk of sampling bias</a:t>
            </a:r>
          </a:p>
          <a:p>
            <a:pPr marL="922794" lvl="2" indent="-307598" algn="l">
              <a:lnSpc>
                <a:spcPts val="3205"/>
              </a:lnSpc>
              <a:buFont typeface="Arial"/>
              <a:buChar char="⚬"/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Unrepresentative modelling result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83184" y="6547608"/>
            <a:ext cx="6778580" cy="118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397" lvl="1" indent="-230699" algn="l">
              <a:lnSpc>
                <a:spcPts val="3205"/>
              </a:lnSpc>
              <a:buFont typeface="Arial"/>
              <a:buChar char="•"/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Only English reviews are included</a:t>
            </a:r>
          </a:p>
          <a:p>
            <a:pPr marL="922794" lvl="2" indent="-307598" algn="l">
              <a:lnSpc>
                <a:spcPts val="3205"/>
              </a:lnSpc>
              <a:buFont typeface="Arial"/>
              <a:buChar char="⚬"/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Exclude diverse international perspective</a:t>
            </a:r>
          </a:p>
          <a:p>
            <a:pPr marL="922794" lvl="2" indent="-307598" algn="l">
              <a:lnSpc>
                <a:spcPts val="3205"/>
              </a:lnSpc>
              <a:buFont typeface="Arial"/>
              <a:buChar char="⚬"/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Linguistic and cultural bias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96397" y="5271791"/>
            <a:ext cx="5656617" cy="78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Expand data scope from multiple third-party travel platforms like Tripadvisor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96397" y="8061550"/>
            <a:ext cx="5073196" cy="78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Implement multilingual sentiment analysis like KoBERT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17329" y="3758728"/>
            <a:ext cx="6517454" cy="198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397" lvl="1" indent="-230699" algn="l">
              <a:lnSpc>
                <a:spcPts val="3205"/>
              </a:lnSpc>
              <a:buFont typeface="Arial"/>
              <a:buChar char="•"/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Focus only on luxury hotels in Singapore</a:t>
            </a:r>
          </a:p>
          <a:p>
            <a:pPr marL="922794" lvl="2" indent="-307598" algn="l">
              <a:lnSpc>
                <a:spcPts val="3205"/>
              </a:lnSpc>
              <a:buFont typeface="Arial"/>
              <a:buChar char="⚬"/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Guest expectations and satisfaction drivers differ by hotel tiers</a:t>
            </a:r>
          </a:p>
          <a:p>
            <a:pPr marL="922794" lvl="2" indent="-307598" algn="l">
              <a:lnSpc>
                <a:spcPts val="3205"/>
              </a:lnSpc>
              <a:buFont typeface="Arial"/>
              <a:buChar char="⚬"/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Limits generalisation to other hotel classes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83325" y="6072770"/>
            <a:ext cx="5656617" cy="78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13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Conduct comparative analyses across multiple hotel segments</a:t>
            </a:r>
          </a:p>
        </p:txBody>
      </p:sp>
      <p:sp>
        <p:nvSpPr>
          <p:cNvPr id="29" name="Freeform 29"/>
          <p:cNvSpPr/>
          <p:nvPr/>
        </p:nvSpPr>
        <p:spPr>
          <a:xfrm>
            <a:off x="1816751" y="7961610"/>
            <a:ext cx="733296" cy="826413"/>
          </a:xfrm>
          <a:custGeom>
            <a:avLst/>
            <a:gdLst/>
            <a:ahLst/>
            <a:cxnLst/>
            <a:rect l="l" t="t" r="r" b="b"/>
            <a:pathLst>
              <a:path w="733296" h="826413">
                <a:moveTo>
                  <a:pt x="0" y="0"/>
                </a:moveTo>
                <a:lnTo>
                  <a:pt x="733296" y="0"/>
                </a:lnTo>
                <a:lnTo>
                  <a:pt x="733296" y="826413"/>
                </a:lnTo>
                <a:lnTo>
                  <a:pt x="0" y="826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0" name="Freeform 30"/>
          <p:cNvSpPr/>
          <p:nvPr/>
        </p:nvSpPr>
        <p:spPr>
          <a:xfrm>
            <a:off x="9817329" y="6031709"/>
            <a:ext cx="733296" cy="826413"/>
          </a:xfrm>
          <a:custGeom>
            <a:avLst/>
            <a:gdLst/>
            <a:ahLst/>
            <a:cxnLst/>
            <a:rect l="l" t="t" r="r" b="b"/>
            <a:pathLst>
              <a:path w="733296" h="826413">
                <a:moveTo>
                  <a:pt x="0" y="0"/>
                </a:moveTo>
                <a:lnTo>
                  <a:pt x="733296" y="0"/>
                </a:lnTo>
                <a:lnTo>
                  <a:pt x="733296" y="826413"/>
                </a:lnTo>
                <a:lnTo>
                  <a:pt x="0" y="826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1" name="Group 31"/>
          <p:cNvGrpSpPr/>
          <p:nvPr/>
        </p:nvGrpSpPr>
        <p:grpSpPr>
          <a:xfrm>
            <a:off x="9434557" y="2333179"/>
            <a:ext cx="7353030" cy="1006449"/>
            <a:chOff x="0" y="0"/>
            <a:chExt cx="1641000" cy="22461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641000" cy="224613"/>
            </a:xfrm>
            <a:custGeom>
              <a:avLst/>
              <a:gdLst/>
              <a:ahLst/>
              <a:cxnLst/>
              <a:rect l="l" t="t" r="r" b="b"/>
              <a:pathLst>
                <a:path w="1641000" h="224613">
                  <a:moveTo>
                    <a:pt x="0" y="0"/>
                  </a:moveTo>
                  <a:lnTo>
                    <a:pt x="1641000" y="0"/>
                  </a:lnTo>
                  <a:lnTo>
                    <a:pt x="1641000" y="224613"/>
                  </a:lnTo>
                  <a:lnTo>
                    <a:pt x="0" y="224613"/>
                  </a:lnTo>
                  <a:close/>
                </a:path>
              </a:pathLst>
            </a:custGeom>
            <a:solidFill>
              <a:srgbClr val="DB616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1641000" cy="24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Luxury Segment Bias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5486400" y="1992288"/>
            <a:ext cx="7315200" cy="1862051"/>
          </a:xfrm>
          <a:custGeom>
            <a:avLst/>
            <a:gdLst/>
            <a:ahLst/>
            <a:cxnLst/>
            <a:rect l="l" t="t" r="r" b="b"/>
            <a:pathLst>
              <a:path w="7315200" h="1862051">
                <a:moveTo>
                  <a:pt x="0" y="0"/>
                </a:moveTo>
                <a:lnTo>
                  <a:pt x="7315200" y="0"/>
                </a:lnTo>
                <a:lnTo>
                  <a:pt x="73152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6896244" y="4993728"/>
            <a:ext cx="4899420" cy="3300984"/>
          </a:xfrm>
          <a:custGeom>
            <a:avLst/>
            <a:gdLst/>
            <a:ahLst/>
            <a:cxnLst/>
            <a:rect l="l" t="t" r="r" b="b"/>
            <a:pathLst>
              <a:path w="4899420" h="3300984">
                <a:moveTo>
                  <a:pt x="0" y="0"/>
                </a:moveTo>
                <a:lnTo>
                  <a:pt x="4899419" y="0"/>
                </a:lnTo>
                <a:lnTo>
                  <a:pt x="4899419" y="3300984"/>
                </a:lnTo>
                <a:lnTo>
                  <a:pt x="0" y="3300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53700" y="1757362"/>
          <a:ext cx="5874179" cy="7121525"/>
        </p:xfrm>
        <a:graphic>
          <a:graphicData uri="http://schemas.openxmlformats.org/drawingml/2006/table">
            <a:tbl>
              <a:tblPr/>
              <a:tblGrid>
                <a:gridCol w="86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Literature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Data Understanding and Preparation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Modelling and Evaluation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 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Limitations and Future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4799313" y="-59942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1075" y="4936807"/>
            <a:ext cx="28584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2540111" y="7100846"/>
            <a:ext cx="5054378" cy="2843087"/>
          </a:xfrm>
          <a:custGeom>
            <a:avLst/>
            <a:gdLst/>
            <a:ahLst/>
            <a:cxnLst/>
            <a:rect l="l" t="t" r="r" b="b"/>
            <a:pathLst>
              <a:path w="5054378" h="2843087">
                <a:moveTo>
                  <a:pt x="0" y="0"/>
                </a:moveTo>
                <a:lnTo>
                  <a:pt x="5054378" y="0"/>
                </a:lnTo>
                <a:lnTo>
                  <a:pt x="5054378" y="2843087"/>
                </a:lnTo>
                <a:lnTo>
                  <a:pt x="0" y="2843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9349616" y="1921685"/>
            <a:ext cx="7749123" cy="4426686"/>
          </a:xfrm>
          <a:custGeom>
            <a:avLst/>
            <a:gdLst/>
            <a:ahLst/>
            <a:cxnLst/>
            <a:rect l="l" t="t" r="r" b="b"/>
            <a:pathLst>
              <a:path w="7749123" h="4426686">
                <a:moveTo>
                  <a:pt x="0" y="0"/>
                </a:moveTo>
                <a:lnTo>
                  <a:pt x="7749123" y="0"/>
                </a:lnTo>
                <a:lnTo>
                  <a:pt x="7749123" y="4426686"/>
                </a:lnTo>
                <a:lnTo>
                  <a:pt x="0" y="4426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TextBox 5"/>
          <p:cNvSpPr txBox="1"/>
          <p:nvPr/>
        </p:nvSpPr>
        <p:spPr>
          <a:xfrm>
            <a:off x="5504481" y="712299"/>
            <a:ext cx="7279037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89261" y="2252303"/>
            <a:ext cx="7664150" cy="3765450"/>
            <a:chOff x="0" y="0"/>
            <a:chExt cx="10218867" cy="50206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0218867" cy="1542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79"/>
                </a:lnSpc>
                <a:spcBef>
                  <a:spcPct val="0"/>
                </a:spcBef>
              </a:pPr>
              <a:r>
                <a:rPr lang="en-US" sz="35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Singapore's Luxury Hotel Landscape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75657"/>
              <a:ext cx="10218867" cy="3144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06" lvl="1" indent="-313053" algn="l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Singapore aims to be a premier global destination</a:t>
              </a:r>
            </a:p>
            <a:p>
              <a:pPr marL="626106" lvl="1" indent="-313053" algn="l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Singapore Tourism Board recognises luxury hotels as a core pillar of tourism and business travel.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83739" y="7125440"/>
            <a:ext cx="7664150" cy="2793900"/>
            <a:chOff x="0" y="0"/>
            <a:chExt cx="10218867" cy="37252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10218867" cy="755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79"/>
                </a:lnSpc>
                <a:spcBef>
                  <a:spcPct val="0"/>
                </a:spcBef>
              </a:pPr>
              <a:r>
                <a:rPr lang="en-US" sz="35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Online Hotel Reviews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15257"/>
              <a:ext cx="10218867" cy="2509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06" lvl="1" indent="-313053" algn="just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Reviews shape consumer decisions and hotel reputation</a:t>
              </a:r>
            </a:p>
            <a:p>
              <a:pPr marL="626106" lvl="1" indent="-313053" algn="just">
                <a:lnSpc>
                  <a:spcPts val="376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Understand strengths, weaknesses and service gaps of hotel brands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28700" y="2254266"/>
            <a:ext cx="9171921" cy="2978903"/>
          </a:xfrm>
          <a:custGeom>
            <a:avLst/>
            <a:gdLst/>
            <a:ahLst/>
            <a:cxnLst/>
            <a:rect l="l" t="t" r="r" b="b"/>
            <a:pathLst>
              <a:path w="9171921" h="2978903">
                <a:moveTo>
                  <a:pt x="0" y="0"/>
                </a:moveTo>
                <a:lnTo>
                  <a:pt x="9171921" y="0"/>
                </a:lnTo>
                <a:lnTo>
                  <a:pt x="9171921" y="2978903"/>
                </a:lnTo>
                <a:lnTo>
                  <a:pt x="0" y="2978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6" b="-267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1028700" y="5996354"/>
            <a:ext cx="16230600" cy="3261946"/>
            <a:chOff x="0" y="0"/>
            <a:chExt cx="21640800" cy="434926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1640800" cy="4349262"/>
              <a:chOff x="0" y="0"/>
              <a:chExt cx="4274726" cy="85911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859113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59113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834787"/>
                    </a:lnTo>
                    <a:cubicBezTo>
                      <a:pt x="4274726" y="841238"/>
                      <a:pt x="4272163" y="847426"/>
                      <a:pt x="4267601" y="851988"/>
                    </a:cubicBezTo>
                    <a:cubicBezTo>
                      <a:pt x="4263039" y="856550"/>
                      <a:pt x="4256851" y="859113"/>
                      <a:pt x="4250399" y="859113"/>
                    </a:cubicBezTo>
                    <a:lnTo>
                      <a:pt x="24327" y="859113"/>
                    </a:lnTo>
                    <a:cubicBezTo>
                      <a:pt x="10891" y="859113"/>
                      <a:pt x="0" y="848222"/>
                      <a:pt x="0" y="834787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C1FF72"/>
              </a:solidFill>
              <a:ln w="95250" cap="rnd">
                <a:solidFill>
                  <a:srgbClr val="00BF63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4274726" cy="887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3936254" y="749300"/>
              <a:ext cx="2230034" cy="936614"/>
            </a:xfrm>
            <a:custGeom>
              <a:avLst/>
              <a:gdLst/>
              <a:ahLst/>
              <a:cxnLst/>
              <a:rect l="l" t="t" r="r" b="b"/>
              <a:pathLst>
                <a:path w="2230034" h="936614">
                  <a:moveTo>
                    <a:pt x="0" y="0"/>
                  </a:moveTo>
                  <a:lnTo>
                    <a:pt x="2230034" y="0"/>
                  </a:lnTo>
                  <a:lnTo>
                    <a:pt x="2230034" y="936614"/>
                  </a:lnTo>
                  <a:lnTo>
                    <a:pt x="0" y="93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13273" y="2177178"/>
              <a:ext cx="507599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Objective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67771" y="3034428"/>
              <a:ext cx="7767001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Increase room revenue by 20%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46323" y="726837"/>
              <a:ext cx="10802815" cy="2824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49"/>
                </a:lnSpc>
              </a:pPr>
              <a:r>
                <a:rPr lang="en-US" sz="28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By:</a:t>
              </a:r>
            </a:p>
            <a:p>
              <a:pPr marL="626106" lvl="1" indent="-313053" algn="l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Identifying key service drivers</a:t>
              </a:r>
            </a:p>
            <a:p>
              <a:pPr marL="626106" lvl="1" indent="-313053" algn="l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Addressing recurring complaints </a:t>
              </a:r>
            </a:p>
            <a:p>
              <a:pPr marL="626106" lvl="1" indent="-313053" algn="l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Improve service quality and offerings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27474" y="2406837"/>
            <a:ext cx="793106" cy="369059"/>
            <a:chOff x="0" y="0"/>
            <a:chExt cx="208884" cy="972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884" cy="97201"/>
            </a:xfrm>
            <a:custGeom>
              <a:avLst/>
              <a:gdLst/>
              <a:ahLst/>
              <a:cxnLst/>
              <a:rect l="l" t="t" r="r" b="b"/>
              <a:pathLst>
                <a:path w="208884" h="97201">
                  <a:moveTo>
                    <a:pt x="48600" y="0"/>
                  </a:moveTo>
                  <a:lnTo>
                    <a:pt x="160284" y="0"/>
                  </a:lnTo>
                  <a:cubicBezTo>
                    <a:pt x="187125" y="0"/>
                    <a:pt x="208884" y="21759"/>
                    <a:pt x="208884" y="48600"/>
                  </a:cubicBezTo>
                  <a:lnTo>
                    <a:pt x="208884" y="48600"/>
                  </a:lnTo>
                  <a:cubicBezTo>
                    <a:pt x="208884" y="61490"/>
                    <a:pt x="203764" y="73852"/>
                    <a:pt x="194649" y="82966"/>
                  </a:cubicBezTo>
                  <a:cubicBezTo>
                    <a:pt x="185535" y="92080"/>
                    <a:pt x="173173" y="97201"/>
                    <a:pt x="160284" y="97201"/>
                  </a:cubicBezTo>
                  <a:lnTo>
                    <a:pt x="48600" y="97201"/>
                  </a:lnTo>
                  <a:cubicBezTo>
                    <a:pt x="35711" y="97201"/>
                    <a:pt x="23349" y="92080"/>
                    <a:pt x="14235" y="82966"/>
                  </a:cubicBezTo>
                  <a:cubicBezTo>
                    <a:pt x="5120" y="73852"/>
                    <a:pt x="0" y="61490"/>
                    <a:pt x="0" y="48600"/>
                  </a:cubicBezTo>
                  <a:lnTo>
                    <a:pt x="0" y="48600"/>
                  </a:lnTo>
                  <a:cubicBezTo>
                    <a:pt x="0" y="35711"/>
                    <a:pt x="5120" y="23349"/>
                    <a:pt x="14235" y="14235"/>
                  </a:cubicBezTo>
                  <a:cubicBezTo>
                    <a:pt x="23349" y="5120"/>
                    <a:pt x="35711" y="0"/>
                    <a:pt x="486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050"/>
              </a:solidFill>
              <a:prstDash val="sysDot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08884" cy="106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267381"/>
            <a:ext cx="7279037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3131"/>
                </a:solidFill>
                <a:latin typeface="Archivo Black"/>
                <a:ea typeface="Archivo Black"/>
                <a:cs typeface="Archivo Black"/>
                <a:sym typeface="Archivo Black"/>
              </a:rPr>
              <a:t>Business 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59019" y="1647958"/>
            <a:ext cx="6890427" cy="376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28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According to STB,</a:t>
            </a:r>
          </a:p>
          <a:p>
            <a:pPr marL="626106" lvl="1" indent="-313053" algn="l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Room revenue decreased by 16.6% from Sep 2024 to Jun 2025 despite strong occupancy           (~ 80-83%)</a:t>
            </a:r>
          </a:p>
          <a:p>
            <a:pPr marL="626106" lvl="1" indent="-313053" algn="l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RevPAR decreased by 19% over the 10 months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575181" y="2823521"/>
            <a:ext cx="793106" cy="369059"/>
            <a:chOff x="0" y="0"/>
            <a:chExt cx="208884" cy="972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8884" cy="97201"/>
            </a:xfrm>
            <a:custGeom>
              <a:avLst/>
              <a:gdLst/>
              <a:ahLst/>
              <a:cxnLst/>
              <a:rect l="l" t="t" r="r" b="b"/>
              <a:pathLst>
                <a:path w="208884" h="97201">
                  <a:moveTo>
                    <a:pt x="48600" y="0"/>
                  </a:moveTo>
                  <a:lnTo>
                    <a:pt x="160284" y="0"/>
                  </a:lnTo>
                  <a:cubicBezTo>
                    <a:pt x="187125" y="0"/>
                    <a:pt x="208884" y="21759"/>
                    <a:pt x="208884" y="48600"/>
                  </a:cubicBezTo>
                  <a:lnTo>
                    <a:pt x="208884" y="48600"/>
                  </a:lnTo>
                  <a:cubicBezTo>
                    <a:pt x="208884" y="61490"/>
                    <a:pt x="203764" y="73852"/>
                    <a:pt x="194649" y="82966"/>
                  </a:cubicBezTo>
                  <a:cubicBezTo>
                    <a:pt x="185535" y="92080"/>
                    <a:pt x="173173" y="97201"/>
                    <a:pt x="160284" y="97201"/>
                  </a:cubicBezTo>
                  <a:lnTo>
                    <a:pt x="48600" y="97201"/>
                  </a:lnTo>
                  <a:cubicBezTo>
                    <a:pt x="35711" y="97201"/>
                    <a:pt x="23349" y="92080"/>
                    <a:pt x="14235" y="82966"/>
                  </a:cubicBezTo>
                  <a:cubicBezTo>
                    <a:pt x="5120" y="73852"/>
                    <a:pt x="0" y="61490"/>
                    <a:pt x="0" y="48600"/>
                  </a:cubicBezTo>
                  <a:lnTo>
                    <a:pt x="0" y="48600"/>
                  </a:lnTo>
                  <a:cubicBezTo>
                    <a:pt x="0" y="35711"/>
                    <a:pt x="5120" y="23349"/>
                    <a:pt x="14235" y="14235"/>
                  </a:cubicBezTo>
                  <a:cubicBezTo>
                    <a:pt x="23349" y="5120"/>
                    <a:pt x="35711" y="0"/>
                    <a:pt x="486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E0000"/>
              </a:solidFill>
              <a:prstDash val="sysDot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208884" cy="106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159329" y="2097636"/>
            <a:ext cx="15376797" cy="3689986"/>
            <a:chOff x="0" y="0"/>
            <a:chExt cx="20502397" cy="4919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384739" cy="4919981"/>
              <a:chOff x="0" y="0"/>
              <a:chExt cx="851106" cy="4994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51106" cy="499410"/>
              </a:xfrm>
              <a:custGeom>
                <a:avLst/>
                <a:gdLst/>
                <a:ahLst/>
                <a:cxnLst/>
                <a:rect l="l" t="t" r="r" b="b"/>
                <a:pathLst>
                  <a:path w="851106" h="499410">
                    <a:moveTo>
                      <a:pt x="647906" y="0"/>
                    </a:moveTo>
                    <a:lnTo>
                      <a:pt x="0" y="0"/>
                    </a:lnTo>
                    <a:lnTo>
                      <a:pt x="0" y="499410"/>
                    </a:lnTo>
                    <a:lnTo>
                      <a:pt x="647906" y="499410"/>
                    </a:lnTo>
                    <a:lnTo>
                      <a:pt x="851106" y="249705"/>
                    </a:lnTo>
                    <a:lnTo>
                      <a:pt x="647906" y="0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736806" cy="5279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2137993" y="708263"/>
              <a:ext cx="2230034" cy="936614"/>
            </a:xfrm>
            <a:custGeom>
              <a:avLst/>
              <a:gdLst/>
              <a:ahLst/>
              <a:cxnLst/>
              <a:rect l="l" t="t" r="r" b="b"/>
              <a:pathLst>
                <a:path w="2230034" h="936614">
                  <a:moveTo>
                    <a:pt x="0" y="0"/>
                  </a:moveTo>
                  <a:lnTo>
                    <a:pt x="2230034" y="0"/>
                  </a:lnTo>
                  <a:lnTo>
                    <a:pt x="2230034" y="936614"/>
                  </a:lnTo>
                  <a:lnTo>
                    <a:pt x="0" y="93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9798111" y="0"/>
              <a:ext cx="10704286" cy="4900507"/>
              <a:chOff x="0" y="0"/>
              <a:chExt cx="2114427" cy="96800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114427" cy="968001"/>
              </a:xfrm>
              <a:custGeom>
                <a:avLst/>
                <a:gdLst/>
                <a:ahLst/>
                <a:cxnLst/>
                <a:rect l="l" t="t" r="r" b="b"/>
                <a:pathLst>
                  <a:path w="2114427" h="968001">
                    <a:moveTo>
                      <a:pt x="0" y="0"/>
                    </a:moveTo>
                    <a:lnTo>
                      <a:pt x="2114427" y="0"/>
                    </a:lnTo>
                    <a:lnTo>
                      <a:pt x="2114427" y="968001"/>
                    </a:lnTo>
                    <a:lnTo>
                      <a:pt x="0" y="96800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2114427" cy="996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0556636" y="269240"/>
              <a:ext cx="9187236" cy="4305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8" lvl="1" indent="-269874" algn="l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Apply </a:t>
              </a: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sentiment analysis</a:t>
              </a:r>
              <a:r>
                <a:rPr lang="en-US" sz="24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to derive and classify sentiments</a:t>
              </a:r>
            </a:p>
            <a:p>
              <a:pPr marL="539748" lvl="1" indent="-269874" algn="l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Apply </a:t>
              </a: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topic modelling</a:t>
              </a:r>
              <a:r>
                <a:rPr lang="en-US" sz="24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to uncover key service aspects</a:t>
              </a:r>
            </a:p>
            <a:p>
              <a:pPr marL="539748" lvl="1" indent="-269874" algn="l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Link sentiment with topics to identify key drivers of satisfaction and dissatisfaction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15012" y="2136141"/>
              <a:ext cx="507599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Goal #1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03224" y="3002916"/>
              <a:ext cx="5299573" cy="113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Understand customer sentiments and drivers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826348"/>
            <a:ext cx="8935176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Business Analytics Goal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59329" y="6159097"/>
            <a:ext cx="15376797" cy="3689986"/>
            <a:chOff x="0" y="0"/>
            <a:chExt cx="20502397" cy="491998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8384739" cy="4919981"/>
              <a:chOff x="0" y="0"/>
              <a:chExt cx="851106" cy="49941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51106" cy="499410"/>
              </a:xfrm>
              <a:custGeom>
                <a:avLst/>
                <a:gdLst/>
                <a:ahLst/>
                <a:cxnLst/>
                <a:rect l="l" t="t" r="r" b="b"/>
                <a:pathLst>
                  <a:path w="851106" h="499410">
                    <a:moveTo>
                      <a:pt x="647906" y="0"/>
                    </a:moveTo>
                    <a:lnTo>
                      <a:pt x="0" y="0"/>
                    </a:lnTo>
                    <a:lnTo>
                      <a:pt x="0" y="499410"/>
                    </a:lnTo>
                    <a:lnTo>
                      <a:pt x="647906" y="499410"/>
                    </a:lnTo>
                    <a:lnTo>
                      <a:pt x="851106" y="249705"/>
                    </a:lnTo>
                    <a:lnTo>
                      <a:pt x="647906" y="0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736806" cy="5279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137993" y="708263"/>
              <a:ext cx="2230034" cy="936614"/>
            </a:xfrm>
            <a:custGeom>
              <a:avLst/>
              <a:gdLst/>
              <a:ahLst/>
              <a:cxnLst/>
              <a:rect l="l" t="t" r="r" b="b"/>
              <a:pathLst>
                <a:path w="2230034" h="936614">
                  <a:moveTo>
                    <a:pt x="0" y="0"/>
                  </a:moveTo>
                  <a:lnTo>
                    <a:pt x="2230034" y="0"/>
                  </a:lnTo>
                  <a:lnTo>
                    <a:pt x="2230034" y="936614"/>
                  </a:lnTo>
                  <a:lnTo>
                    <a:pt x="0" y="93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9798111" y="847635"/>
              <a:ext cx="10704286" cy="3224712"/>
              <a:chOff x="0" y="0"/>
              <a:chExt cx="2114427" cy="63698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114427" cy="636980"/>
              </a:xfrm>
              <a:custGeom>
                <a:avLst/>
                <a:gdLst/>
                <a:ahLst/>
                <a:cxnLst/>
                <a:rect l="l" t="t" r="r" b="b"/>
                <a:pathLst>
                  <a:path w="2114427" h="636980">
                    <a:moveTo>
                      <a:pt x="0" y="0"/>
                    </a:moveTo>
                    <a:lnTo>
                      <a:pt x="2114427" y="0"/>
                    </a:lnTo>
                    <a:lnTo>
                      <a:pt x="2114427" y="636980"/>
                    </a:lnTo>
                    <a:lnTo>
                      <a:pt x="0" y="6369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2114427" cy="6655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15012" y="2136141"/>
              <a:ext cx="507599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Goal #2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15012" y="3002916"/>
              <a:ext cx="5618887" cy="113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Enhance decision-making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556636" y="1235211"/>
              <a:ext cx="9187236" cy="2438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8" lvl="1" indent="-269874" algn="l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Train machine learning models to predict review sentiments</a:t>
              </a:r>
            </a:p>
            <a:p>
              <a:pPr marL="539748" lvl="1" indent="-269874" algn="l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Evaluate model performance using accuracy and ROC-AUC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72836" y="1371600"/>
          <a:ext cx="17542328" cy="8620126"/>
        </p:xfrm>
        <a:graphic>
          <a:graphicData uri="http://schemas.openxmlformats.org/drawingml/2006/table">
            <a:tbl>
              <a:tblPr/>
              <a:tblGrid>
                <a:gridCol w="1888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2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7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4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702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Baouchi, 2024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London Hotels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7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Nguyen et al., 2025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Vietnam Hotels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7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Nlemuzor, 2024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Irish Hotels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003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Aim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Predict sentiments and key drivers of expensive and budget hotels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Uncover key determinants of guest satisfaction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Evaluate multiple ML classifiers for sentiment polarity 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3402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Sentiment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Lexicon-based scoring to classify polarity and validate satisfaction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TextBlob polarity &amp; subjectivity scores to distinguish opinion-based vs. factual reviews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RoBERTa to capture semantic meaning and context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2863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Topic Modelling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PCA on document–term matrix to identify latent factors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LDA used to extract themes of key satisfaction drivers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313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Not conducted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3402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Predictive Modelling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Logistic Regression (LR), Decision Trees &amp; Random Forest (RF) to predict sentiments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313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Not conducted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LR, RF, Naïve Bayes &amp; Support Vector Machine (SVM) to predict sentiments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3402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👎 Dataset limited to 20 hotels in London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👎 Relied on only English-reviews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👎 Relied on only English-reviews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👎 Without predictive modelling, insights are not forecastable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👎 Without topic modelling, insights lack specific service aspects that drive satisfaction and dissatisfaction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839451" y="1447800"/>
            <a:ext cx="1118977" cy="1118977"/>
          </a:xfrm>
          <a:custGeom>
            <a:avLst/>
            <a:gdLst/>
            <a:ahLst/>
            <a:cxnLst/>
            <a:rect l="l" t="t" r="r" b="b"/>
            <a:pathLst>
              <a:path w="1118977" h="1118977">
                <a:moveTo>
                  <a:pt x="0" y="0"/>
                </a:moveTo>
                <a:lnTo>
                  <a:pt x="1118977" y="0"/>
                </a:lnTo>
                <a:lnTo>
                  <a:pt x="1118977" y="1118977"/>
                </a:lnTo>
                <a:lnTo>
                  <a:pt x="0" y="1118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7197944" y="1447800"/>
            <a:ext cx="1138027" cy="1138027"/>
          </a:xfrm>
          <a:custGeom>
            <a:avLst/>
            <a:gdLst/>
            <a:ahLst/>
            <a:cxnLst/>
            <a:rect l="l" t="t" r="r" b="b"/>
            <a:pathLst>
              <a:path w="1138027" h="1138027">
                <a:moveTo>
                  <a:pt x="0" y="0"/>
                </a:moveTo>
                <a:lnTo>
                  <a:pt x="1138026" y="0"/>
                </a:lnTo>
                <a:lnTo>
                  <a:pt x="1138026" y="1138027"/>
                </a:lnTo>
                <a:lnTo>
                  <a:pt x="0" y="1138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2435461" y="1466850"/>
            <a:ext cx="1118977" cy="1118977"/>
          </a:xfrm>
          <a:custGeom>
            <a:avLst/>
            <a:gdLst/>
            <a:ahLst/>
            <a:cxnLst/>
            <a:rect l="l" t="t" r="r" b="b"/>
            <a:pathLst>
              <a:path w="1118977" h="1118977">
                <a:moveTo>
                  <a:pt x="0" y="0"/>
                </a:moveTo>
                <a:lnTo>
                  <a:pt x="1118977" y="0"/>
                </a:lnTo>
                <a:lnTo>
                  <a:pt x="1118977" y="1118977"/>
                </a:lnTo>
                <a:lnTo>
                  <a:pt x="0" y="1118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4676412" y="395396"/>
            <a:ext cx="8935176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Literature Reviews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53700" y="1757362"/>
          <a:ext cx="5874179" cy="7121525"/>
        </p:xfrm>
        <a:graphic>
          <a:graphicData uri="http://schemas.openxmlformats.org/drawingml/2006/table">
            <a:tbl>
              <a:tblPr/>
              <a:tblGrid>
                <a:gridCol w="86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Literature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Data Understanding and Preparation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Modelling and Evaluation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 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Limitations and Future 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4799313" y="-59942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1075" y="4936807"/>
            <a:ext cx="28584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28700" y="4420569"/>
            <a:ext cx="15189126" cy="5164303"/>
          </a:xfrm>
          <a:custGeom>
            <a:avLst/>
            <a:gdLst/>
            <a:ahLst/>
            <a:cxnLst/>
            <a:rect l="l" t="t" r="r" b="b"/>
            <a:pathLst>
              <a:path w="15189126" h="5164303">
                <a:moveTo>
                  <a:pt x="0" y="0"/>
                </a:moveTo>
                <a:lnTo>
                  <a:pt x="15189126" y="0"/>
                </a:lnTo>
                <a:lnTo>
                  <a:pt x="15189126" y="5164302"/>
                </a:lnTo>
                <a:lnTo>
                  <a:pt x="0" y="5164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13251362" y="3459307"/>
            <a:ext cx="4188164" cy="1343643"/>
            <a:chOff x="0" y="0"/>
            <a:chExt cx="1103055" cy="3538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3055" cy="353881"/>
            </a:xfrm>
            <a:custGeom>
              <a:avLst/>
              <a:gdLst/>
              <a:ahLst/>
              <a:cxnLst/>
              <a:rect l="l" t="t" r="r" b="b"/>
              <a:pathLst>
                <a:path w="1103055" h="353881">
                  <a:moveTo>
                    <a:pt x="94275" y="0"/>
                  </a:moveTo>
                  <a:lnTo>
                    <a:pt x="1008781" y="0"/>
                  </a:lnTo>
                  <a:cubicBezTo>
                    <a:pt x="1060847" y="0"/>
                    <a:pt x="1103055" y="42208"/>
                    <a:pt x="1103055" y="94275"/>
                  </a:cubicBezTo>
                  <a:lnTo>
                    <a:pt x="1103055" y="259607"/>
                  </a:lnTo>
                  <a:cubicBezTo>
                    <a:pt x="1103055" y="311673"/>
                    <a:pt x="1060847" y="353881"/>
                    <a:pt x="1008781" y="353881"/>
                  </a:cubicBezTo>
                  <a:lnTo>
                    <a:pt x="94275" y="353881"/>
                  </a:lnTo>
                  <a:cubicBezTo>
                    <a:pt x="42208" y="353881"/>
                    <a:pt x="0" y="311673"/>
                    <a:pt x="0" y="259607"/>
                  </a:cubicBezTo>
                  <a:lnTo>
                    <a:pt x="0" y="94275"/>
                  </a:lnTo>
                  <a:cubicBezTo>
                    <a:pt x="0" y="42208"/>
                    <a:pt x="42208" y="0"/>
                    <a:pt x="94275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103055" cy="382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Total records</a:t>
              </a:r>
              <a:r>
                <a:rPr lang="en-US" sz="24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: 19,996</a:t>
              </a:r>
            </a:p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Total attributes</a:t>
              </a:r>
              <a:r>
                <a:rPr lang="en-US" sz="24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: 16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26348"/>
            <a:ext cx="122226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Collection &amp; Understanding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86621"/>
            <a:ext cx="6890427" cy="188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5161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Source</a:t>
            </a: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Booking.com</a:t>
            </a:r>
          </a:p>
          <a:p>
            <a:pPr marL="626106" lvl="1" indent="-313053" algn="l">
              <a:lnSpc>
                <a:spcPts val="5161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</a:t>
            </a: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Reviews from top 15 luxury hotels in Singapore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34548" y="1886621"/>
            <a:ext cx="6890427" cy="188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5161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Method</a:t>
            </a: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Open-source web scraper using Python with self-enhancements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1655</Words>
  <Application>Microsoft Office PowerPoint</Application>
  <PresentationFormat>Custom</PresentationFormat>
  <Paragraphs>429</Paragraphs>
  <Slides>26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Garet Bold</vt:lpstr>
      <vt:lpstr>Archivo Black</vt:lpstr>
      <vt:lpstr>Garet Italics</vt:lpstr>
      <vt:lpstr>Calibri</vt:lpstr>
      <vt:lpstr>Arial</vt:lpstr>
      <vt:lpstr>Garet</vt:lpstr>
      <vt:lpstr>Consolas Bold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BUS490 Presentation</dc:title>
  <cp:lastModifiedBy># GAY JI REBECCA (UC-FT)</cp:lastModifiedBy>
  <cp:revision>3</cp:revision>
  <dcterms:created xsi:type="dcterms:W3CDTF">2006-08-16T00:00:00Z</dcterms:created>
  <dcterms:modified xsi:type="dcterms:W3CDTF">2025-09-29T04:18:59Z</dcterms:modified>
  <dc:identifier>DAGzKxFoD1s</dc:identifier>
</cp:coreProperties>
</file>